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47"/>
  </p:notesMasterIdLst>
  <p:handoutMasterIdLst>
    <p:handoutMasterId r:id="rId48"/>
  </p:handoutMasterIdLst>
  <p:sldIdLst>
    <p:sldId id="483" r:id="rId2"/>
    <p:sldId id="508" r:id="rId3"/>
    <p:sldId id="509" r:id="rId4"/>
    <p:sldId id="506" r:id="rId5"/>
    <p:sldId id="507" r:id="rId6"/>
    <p:sldId id="439" r:id="rId7"/>
    <p:sldId id="440" r:id="rId8"/>
    <p:sldId id="489" r:id="rId9"/>
    <p:sldId id="496" r:id="rId10"/>
    <p:sldId id="441" r:id="rId11"/>
    <p:sldId id="442" r:id="rId12"/>
    <p:sldId id="445" r:id="rId13"/>
    <p:sldId id="444" r:id="rId14"/>
    <p:sldId id="490" r:id="rId15"/>
    <p:sldId id="446" r:id="rId16"/>
    <p:sldId id="447" r:id="rId17"/>
    <p:sldId id="449" r:id="rId18"/>
    <p:sldId id="450" r:id="rId19"/>
    <p:sldId id="491" r:id="rId20"/>
    <p:sldId id="451" r:id="rId21"/>
    <p:sldId id="500" r:id="rId22"/>
    <p:sldId id="492" r:id="rId23"/>
    <p:sldId id="452" r:id="rId24"/>
    <p:sldId id="453" r:id="rId25"/>
    <p:sldId id="378" r:id="rId26"/>
    <p:sldId id="516" r:id="rId27"/>
    <p:sldId id="458" r:id="rId28"/>
    <p:sldId id="459" r:id="rId29"/>
    <p:sldId id="460" r:id="rId30"/>
    <p:sldId id="379" r:id="rId31"/>
    <p:sldId id="380" r:id="rId32"/>
    <p:sldId id="461" r:id="rId33"/>
    <p:sldId id="381" r:id="rId34"/>
    <p:sldId id="382" r:id="rId35"/>
    <p:sldId id="383" r:id="rId36"/>
    <p:sldId id="462" r:id="rId37"/>
    <p:sldId id="385" r:id="rId38"/>
    <p:sldId id="514" r:id="rId39"/>
    <p:sldId id="515" r:id="rId40"/>
    <p:sldId id="384" r:id="rId41"/>
    <p:sldId id="517" r:id="rId42"/>
    <p:sldId id="360" r:id="rId43"/>
    <p:sldId id="512" r:id="rId44"/>
    <p:sldId id="513" r:id="rId45"/>
    <p:sldId id="511" r:id="rId46"/>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49A942"/>
    <a:srgbClr val="73C167"/>
    <a:srgbClr val="4E917A"/>
    <a:srgbClr val="76AE99"/>
    <a:srgbClr val="005C42"/>
    <a:srgbClr val="9DC8BA"/>
    <a:srgbClr val="B5121B"/>
    <a:srgbClr val="A8D59D"/>
    <a:srgbClr val="FFC4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69959" autoAdjust="0"/>
  </p:normalViewPr>
  <p:slideViewPr>
    <p:cSldViewPr snapToGrid="0" snapToObjects="1" showGuides="1">
      <p:cViewPr varScale="1">
        <p:scale>
          <a:sx n="86" d="100"/>
          <a:sy n="86" d="100"/>
        </p:scale>
        <p:origin x="-128" y="-192"/>
      </p:cViewPr>
      <p:guideLst>
        <p:guide orient="horz" pos="495"/>
        <p:guide orient="horz" pos="894"/>
        <p:guide pos="5529"/>
        <p:guide pos="231"/>
        <p:guide pos="1719"/>
      </p:guideLst>
    </p:cSldViewPr>
  </p:slideViewPr>
  <p:notesTextViewPr>
    <p:cViewPr>
      <p:scale>
        <a:sx n="100" d="100"/>
        <a:sy n="100" d="100"/>
      </p:scale>
      <p:origin x="0" y="0"/>
    </p:cViewPr>
  </p:notesTextViewPr>
  <p:sorterViewPr>
    <p:cViewPr>
      <p:scale>
        <a:sx n="93" d="100"/>
        <a:sy n="93" d="100"/>
      </p:scale>
      <p:origin x="0" y="3656"/>
    </p:cViewPr>
  </p:sorterViewPr>
  <p:notesViewPr>
    <p:cSldViewPr showGuides="1">
      <p:cViewPr varScale="1">
        <p:scale>
          <a:sx n="76" d="100"/>
          <a:sy n="76" d="100"/>
        </p:scale>
        <p:origin x="-2094" y="-10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B180B9-EA55-224C-9226-ED4382184C16}"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E1E7C570-9C3B-E649-B54B-2449A7C8CF5C}">
      <dgm:prSet phldrT="[Text]" custT="1"/>
      <dgm:spPr/>
      <dgm:t>
        <a:bodyPr/>
        <a:lstStyle/>
        <a:p>
          <a:r>
            <a:rPr lang="en-US" sz="1300" b="1" dirty="0" smtClean="0">
              <a:solidFill>
                <a:schemeClr val="tx2"/>
              </a:solidFill>
            </a:rPr>
            <a:t>Project Workspaces</a:t>
          </a:r>
          <a:endParaRPr lang="en-US" sz="1300" dirty="0"/>
        </a:p>
      </dgm:t>
    </dgm:pt>
    <dgm:pt modelId="{D185D3DE-0812-174E-8C28-E288CC2367AB}" type="parTrans" cxnId="{8F4F3336-C78A-BA41-8648-6F520FD2005E}">
      <dgm:prSet/>
      <dgm:spPr/>
      <dgm:t>
        <a:bodyPr/>
        <a:lstStyle/>
        <a:p>
          <a:endParaRPr lang="en-US"/>
        </a:p>
      </dgm:t>
    </dgm:pt>
    <dgm:pt modelId="{4892EA81-A4AA-8C4C-A7C4-0188EE5A017B}" type="sibTrans" cxnId="{8F4F3336-C78A-BA41-8648-6F520FD2005E}">
      <dgm:prSet/>
      <dgm:spPr>
        <a:solidFill>
          <a:schemeClr val="bg1">
            <a:lumMod val="75000"/>
          </a:schemeClr>
        </a:solidFill>
      </dgm:spPr>
      <dgm:t>
        <a:bodyPr/>
        <a:lstStyle/>
        <a:p>
          <a:endParaRPr lang="en-US"/>
        </a:p>
      </dgm:t>
    </dgm:pt>
    <dgm:pt modelId="{F83A30B6-5303-4C49-AEB3-4B8A358B936D}">
      <dgm:prSet phldrT="[Text]" custT="1"/>
      <dgm:spPr/>
      <dgm:t>
        <a:bodyPr/>
        <a:lstStyle/>
        <a:p>
          <a:r>
            <a:rPr lang="en-US" sz="1400" b="1" dirty="0" smtClean="0">
              <a:solidFill>
                <a:schemeClr val="tx2"/>
              </a:solidFill>
            </a:rPr>
            <a:t>Data Analysis</a:t>
          </a:r>
          <a:endParaRPr lang="en-US" sz="1400" dirty="0"/>
        </a:p>
      </dgm:t>
    </dgm:pt>
    <dgm:pt modelId="{743AB23E-CCEC-2B47-A980-953DC1FE8664}" type="parTrans" cxnId="{438A3C0E-9A70-F541-AA9C-564BCD9802D1}">
      <dgm:prSet/>
      <dgm:spPr/>
      <dgm:t>
        <a:bodyPr/>
        <a:lstStyle/>
        <a:p>
          <a:endParaRPr lang="en-US"/>
        </a:p>
      </dgm:t>
    </dgm:pt>
    <dgm:pt modelId="{42FE6257-54C3-CC41-9736-19FC06EDAFA8}" type="sibTrans" cxnId="{438A3C0E-9A70-F541-AA9C-564BCD9802D1}">
      <dgm:prSet/>
      <dgm:spPr>
        <a:solidFill>
          <a:srgbClr val="BFBFBF"/>
        </a:solidFill>
      </dgm:spPr>
      <dgm:t>
        <a:bodyPr/>
        <a:lstStyle/>
        <a:p>
          <a:endParaRPr lang="en-US"/>
        </a:p>
      </dgm:t>
    </dgm:pt>
    <dgm:pt modelId="{9FB3D56D-32A7-834D-A6D8-249B46214E7B}">
      <dgm:prSet phldrT="[Text]" custT="1"/>
      <dgm:spPr/>
      <dgm:t>
        <a:bodyPr/>
        <a:lstStyle/>
        <a:p>
          <a:r>
            <a:rPr lang="en-US" sz="1400" b="1" dirty="0" smtClean="0">
              <a:solidFill>
                <a:schemeClr val="tx2"/>
              </a:solidFill>
            </a:rPr>
            <a:t>Publish </a:t>
          </a:r>
          <a:br>
            <a:rPr lang="en-US" sz="1400" b="1" dirty="0" smtClean="0">
              <a:solidFill>
                <a:schemeClr val="tx2"/>
              </a:solidFill>
            </a:rPr>
          </a:br>
          <a:r>
            <a:rPr lang="en-US" sz="1400" b="1" dirty="0" smtClean="0">
              <a:solidFill>
                <a:schemeClr val="tx2"/>
              </a:solidFill>
            </a:rPr>
            <a:t>and </a:t>
          </a:r>
          <a:br>
            <a:rPr lang="en-US" sz="1400" b="1" dirty="0" smtClean="0">
              <a:solidFill>
                <a:schemeClr val="tx2"/>
              </a:solidFill>
            </a:rPr>
          </a:br>
          <a:r>
            <a:rPr lang="en-US" sz="1400" b="1" dirty="0" smtClean="0">
              <a:solidFill>
                <a:schemeClr val="tx2"/>
              </a:solidFill>
            </a:rPr>
            <a:t>Iterate</a:t>
          </a:r>
          <a:endParaRPr lang="en-US" sz="1400" dirty="0"/>
        </a:p>
      </dgm:t>
    </dgm:pt>
    <dgm:pt modelId="{04010CA6-DE58-F842-A359-9E9BCA43CE12}" type="parTrans" cxnId="{6FE8D7D0-C246-8242-B9F7-798A7409F7D0}">
      <dgm:prSet/>
      <dgm:spPr/>
      <dgm:t>
        <a:bodyPr/>
        <a:lstStyle/>
        <a:p>
          <a:endParaRPr lang="en-US"/>
        </a:p>
      </dgm:t>
    </dgm:pt>
    <dgm:pt modelId="{B9C7C33F-8492-A14E-9343-A6274040F43B}" type="sibTrans" cxnId="{6FE8D7D0-C246-8242-B9F7-798A7409F7D0}">
      <dgm:prSet/>
      <dgm:spPr>
        <a:solidFill>
          <a:srgbClr val="BFBFBF"/>
        </a:solidFill>
      </dgm:spPr>
      <dgm:t>
        <a:bodyPr/>
        <a:lstStyle/>
        <a:p>
          <a:endParaRPr lang="en-US"/>
        </a:p>
      </dgm:t>
    </dgm:pt>
    <dgm:pt modelId="{DE1B8737-1B16-1B4D-8742-257286D67929}">
      <dgm:prSet phldrT="[Text]" custT="1"/>
      <dgm:spPr/>
      <dgm:t>
        <a:bodyPr/>
        <a:lstStyle/>
        <a:p>
          <a:r>
            <a:rPr lang="en-US" sz="1400" b="1" u="none" dirty="0" smtClean="0">
              <a:solidFill>
                <a:schemeClr val="tx2"/>
              </a:solidFill>
            </a:rPr>
            <a:t>Explore </a:t>
          </a:r>
          <a:br>
            <a:rPr lang="en-US" sz="1400" b="1" u="none" dirty="0" smtClean="0">
              <a:solidFill>
                <a:schemeClr val="tx2"/>
              </a:solidFill>
            </a:rPr>
          </a:br>
          <a:r>
            <a:rPr lang="en-US" sz="1400" b="1" u="none" dirty="0" smtClean="0">
              <a:solidFill>
                <a:schemeClr val="tx2"/>
              </a:solidFill>
            </a:rPr>
            <a:t>the </a:t>
          </a:r>
          <a:br>
            <a:rPr lang="en-US" sz="1400" b="1" u="none" dirty="0" smtClean="0">
              <a:solidFill>
                <a:schemeClr val="tx2"/>
              </a:solidFill>
            </a:rPr>
          </a:br>
          <a:r>
            <a:rPr lang="en-US" sz="1400" b="1" u="none" dirty="0" smtClean="0">
              <a:solidFill>
                <a:schemeClr val="tx2"/>
              </a:solidFill>
            </a:rPr>
            <a:t>Data</a:t>
          </a:r>
          <a:endParaRPr lang="en-US" sz="1400" u="none" dirty="0"/>
        </a:p>
      </dgm:t>
    </dgm:pt>
    <dgm:pt modelId="{2AF3F5B2-3D90-8249-921B-01CFDBFBB0BB}" type="sibTrans" cxnId="{AE0E77BB-7E75-A847-A4AE-04D439C965A0}">
      <dgm:prSet/>
      <dgm:spPr>
        <a:solidFill>
          <a:srgbClr val="BFBFBF"/>
        </a:solidFill>
      </dgm:spPr>
      <dgm:t>
        <a:bodyPr/>
        <a:lstStyle/>
        <a:p>
          <a:endParaRPr lang="en-US"/>
        </a:p>
      </dgm:t>
    </dgm:pt>
    <dgm:pt modelId="{7D6690FD-B2C3-964D-8197-2976A0A381B0}" type="parTrans" cxnId="{AE0E77BB-7E75-A847-A4AE-04D439C965A0}">
      <dgm:prSet/>
      <dgm:spPr/>
      <dgm:t>
        <a:bodyPr/>
        <a:lstStyle/>
        <a:p>
          <a:endParaRPr lang="en-US"/>
        </a:p>
      </dgm:t>
    </dgm:pt>
    <dgm:pt modelId="{21B36C2A-957C-F74A-A305-78E2D5E1FD3D}" type="pres">
      <dgm:prSet presAssocID="{35B180B9-EA55-224C-9226-ED4382184C16}" presName="cycle" presStyleCnt="0">
        <dgm:presLayoutVars>
          <dgm:dir/>
          <dgm:resizeHandles val="exact"/>
        </dgm:presLayoutVars>
      </dgm:prSet>
      <dgm:spPr/>
      <dgm:t>
        <a:bodyPr/>
        <a:lstStyle/>
        <a:p>
          <a:endParaRPr lang="en-US"/>
        </a:p>
      </dgm:t>
    </dgm:pt>
    <dgm:pt modelId="{92B86B22-0EFD-2B49-B9AB-67C0E189BDF6}" type="pres">
      <dgm:prSet presAssocID="{E1E7C570-9C3B-E649-B54B-2449A7C8CF5C}" presName="dummy" presStyleCnt="0"/>
      <dgm:spPr/>
    </dgm:pt>
    <dgm:pt modelId="{10C6713B-CC18-CE46-B2BD-7A7443631024}" type="pres">
      <dgm:prSet presAssocID="{E1E7C570-9C3B-E649-B54B-2449A7C8CF5C}" presName="node" presStyleLbl="revTx" presStyleIdx="0" presStyleCnt="4" custScaleY="63840" custRadScaleRad="101828" custRadScaleInc="-1141">
        <dgm:presLayoutVars>
          <dgm:bulletEnabled val="1"/>
        </dgm:presLayoutVars>
      </dgm:prSet>
      <dgm:spPr/>
      <dgm:t>
        <a:bodyPr/>
        <a:lstStyle/>
        <a:p>
          <a:endParaRPr lang="en-US"/>
        </a:p>
      </dgm:t>
    </dgm:pt>
    <dgm:pt modelId="{94A008FA-C757-8243-A0CA-60AA4F1090CF}" type="pres">
      <dgm:prSet presAssocID="{4892EA81-A4AA-8C4C-A7C4-0188EE5A017B}" presName="sibTrans" presStyleLbl="node1" presStyleIdx="0" presStyleCnt="4"/>
      <dgm:spPr/>
      <dgm:t>
        <a:bodyPr/>
        <a:lstStyle/>
        <a:p>
          <a:endParaRPr lang="en-US"/>
        </a:p>
      </dgm:t>
    </dgm:pt>
    <dgm:pt modelId="{61B3A985-45FA-7444-901B-703044A2AA32}" type="pres">
      <dgm:prSet presAssocID="{F83A30B6-5303-4C49-AEB3-4B8A358B936D}" presName="dummy" presStyleCnt="0"/>
      <dgm:spPr/>
    </dgm:pt>
    <dgm:pt modelId="{DE60E7E5-B510-3348-BDAD-F60EBCC002B0}" type="pres">
      <dgm:prSet presAssocID="{F83A30B6-5303-4C49-AEB3-4B8A358B936D}" presName="node" presStyleLbl="revTx" presStyleIdx="1" presStyleCnt="4" custScaleX="71015" custScaleY="60970">
        <dgm:presLayoutVars>
          <dgm:bulletEnabled val="1"/>
        </dgm:presLayoutVars>
      </dgm:prSet>
      <dgm:spPr/>
      <dgm:t>
        <a:bodyPr/>
        <a:lstStyle/>
        <a:p>
          <a:endParaRPr lang="en-US"/>
        </a:p>
      </dgm:t>
    </dgm:pt>
    <dgm:pt modelId="{107A6E95-53DC-C047-B0CB-CF8297EAD0D7}" type="pres">
      <dgm:prSet presAssocID="{42FE6257-54C3-CC41-9736-19FC06EDAFA8}" presName="sibTrans" presStyleLbl="node1" presStyleIdx="1" presStyleCnt="4"/>
      <dgm:spPr/>
      <dgm:t>
        <a:bodyPr/>
        <a:lstStyle/>
        <a:p>
          <a:endParaRPr lang="en-US"/>
        </a:p>
      </dgm:t>
    </dgm:pt>
    <dgm:pt modelId="{8868E7FE-2C4E-8641-9226-11AF290C9F97}" type="pres">
      <dgm:prSet presAssocID="{9FB3D56D-32A7-834D-A6D8-249B46214E7B}" presName="dummy" presStyleCnt="0"/>
      <dgm:spPr/>
    </dgm:pt>
    <dgm:pt modelId="{ECB2E65C-6CEA-414D-A605-CCE0878BBD8B}" type="pres">
      <dgm:prSet presAssocID="{9FB3D56D-32A7-834D-A6D8-249B46214E7B}" presName="node" presStyleLbl="revTx" presStyleIdx="2" presStyleCnt="4" custScaleX="83929">
        <dgm:presLayoutVars>
          <dgm:bulletEnabled val="1"/>
        </dgm:presLayoutVars>
      </dgm:prSet>
      <dgm:spPr/>
      <dgm:t>
        <a:bodyPr/>
        <a:lstStyle/>
        <a:p>
          <a:endParaRPr lang="en-US"/>
        </a:p>
      </dgm:t>
    </dgm:pt>
    <dgm:pt modelId="{403ECD65-089E-DD43-9346-E98F136ED49C}" type="pres">
      <dgm:prSet presAssocID="{B9C7C33F-8492-A14E-9343-A6274040F43B}" presName="sibTrans" presStyleLbl="node1" presStyleIdx="2" presStyleCnt="4"/>
      <dgm:spPr/>
      <dgm:t>
        <a:bodyPr/>
        <a:lstStyle/>
        <a:p>
          <a:endParaRPr lang="en-US"/>
        </a:p>
      </dgm:t>
    </dgm:pt>
    <dgm:pt modelId="{C65D42DF-66A3-6B4E-8AE9-0E64BCC9379D}" type="pres">
      <dgm:prSet presAssocID="{DE1B8737-1B16-1B4D-8742-257286D67929}" presName="dummy" presStyleCnt="0"/>
      <dgm:spPr/>
    </dgm:pt>
    <dgm:pt modelId="{C199C414-A59C-8F43-880C-2B3B3B08A34B}" type="pres">
      <dgm:prSet presAssocID="{DE1B8737-1B16-1B4D-8742-257286D67929}" presName="node" presStyleLbl="revTx" presStyleIdx="3" presStyleCnt="4" custScaleX="73885" custScaleY="71015">
        <dgm:presLayoutVars>
          <dgm:bulletEnabled val="1"/>
        </dgm:presLayoutVars>
      </dgm:prSet>
      <dgm:spPr/>
      <dgm:t>
        <a:bodyPr/>
        <a:lstStyle/>
        <a:p>
          <a:endParaRPr lang="en-US"/>
        </a:p>
      </dgm:t>
    </dgm:pt>
    <dgm:pt modelId="{AAF6AE48-9E7A-9944-B661-F05B90072F0D}" type="pres">
      <dgm:prSet presAssocID="{2AF3F5B2-3D90-8249-921B-01CFDBFBB0BB}" presName="sibTrans" presStyleLbl="node1" presStyleIdx="3" presStyleCnt="4"/>
      <dgm:spPr/>
      <dgm:t>
        <a:bodyPr/>
        <a:lstStyle/>
        <a:p>
          <a:endParaRPr lang="en-US"/>
        </a:p>
      </dgm:t>
    </dgm:pt>
  </dgm:ptLst>
  <dgm:cxnLst>
    <dgm:cxn modelId="{32680251-233C-244A-A505-8F6C12EFC139}" type="presOf" srcId="{4892EA81-A4AA-8C4C-A7C4-0188EE5A017B}" destId="{94A008FA-C757-8243-A0CA-60AA4F1090CF}" srcOrd="0" destOrd="0" presId="urn:microsoft.com/office/officeart/2005/8/layout/cycle1"/>
    <dgm:cxn modelId="{C4B557FB-0543-B640-9BD3-DCEEBAAC7C66}" type="presOf" srcId="{B9C7C33F-8492-A14E-9343-A6274040F43B}" destId="{403ECD65-089E-DD43-9346-E98F136ED49C}" srcOrd="0" destOrd="0" presId="urn:microsoft.com/office/officeart/2005/8/layout/cycle1"/>
    <dgm:cxn modelId="{2A8EC4FE-7D93-A341-AE9F-2F6D407A73AE}" type="presOf" srcId="{35B180B9-EA55-224C-9226-ED4382184C16}" destId="{21B36C2A-957C-F74A-A305-78E2D5E1FD3D}" srcOrd="0" destOrd="0" presId="urn:microsoft.com/office/officeart/2005/8/layout/cycle1"/>
    <dgm:cxn modelId="{08F5C45C-91CE-6144-8A69-D20342B85AFF}" type="presOf" srcId="{F83A30B6-5303-4C49-AEB3-4B8A358B936D}" destId="{DE60E7E5-B510-3348-BDAD-F60EBCC002B0}" srcOrd="0" destOrd="0" presId="urn:microsoft.com/office/officeart/2005/8/layout/cycle1"/>
    <dgm:cxn modelId="{A1DCB5E8-47DC-E848-9B5F-9F3DCB998FC4}" type="presOf" srcId="{E1E7C570-9C3B-E649-B54B-2449A7C8CF5C}" destId="{10C6713B-CC18-CE46-B2BD-7A7443631024}" srcOrd="0" destOrd="0" presId="urn:microsoft.com/office/officeart/2005/8/layout/cycle1"/>
    <dgm:cxn modelId="{7C126AA9-8596-9E40-A973-2B6277827775}" type="presOf" srcId="{DE1B8737-1B16-1B4D-8742-257286D67929}" destId="{C199C414-A59C-8F43-880C-2B3B3B08A34B}" srcOrd="0" destOrd="0" presId="urn:microsoft.com/office/officeart/2005/8/layout/cycle1"/>
    <dgm:cxn modelId="{8F4F3336-C78A-BA41-8648-6F520FD2005E}" srcId="{35B180B9-EA55-224C-9226-ED4382184C16}" destId="{E1E7C570-9C3B-E649-B54B-2449A7C8CF5C}" srcOrd="0" destOrd="0" parTransId="{D185D3DE-0812-174E-8C28-E288CC2367AB}" sibTransId="{4892EA81-A4AA-8C4C-A7C4-0188EE5A017B}"/>
    <dgm:cxn modelId="{AE0E77BB-7E75-A847-A4AE-04D439C965A0}" srcId="{35B180B9-EA55-224C-9226-ED4382184C16}" destId="{DE1B8737-1B16-1B4D-8742-257286D67929}" srcOrd="3" destOrd="0" parTransId="{7D6690FD-B2C3-964D-8197-2976A0A381B0}" sibTransId="{2AF3F5B2-3D90-8249-921B-01CFDBFBB0BB}"/>
    <dgm:cxn modelId="{6FE8D7D0-C246-8242-B9F7-798A7409F7D0}" srcId="{35B180B9-EA55-224C-9226-ED4382184C16}" destId="{9FB3D56D-32A7-834D-A6D8-249B46214E7B}" srcOrd="2" destOrd="0" parTransId="{04010CA6-DE58-F842-A359-9E9BCA43CE12}" sibTransId="{B9C7C33F-8492-A14E-9343-A6274040F43B}"/>
    <dgm:cxn modelId="{6C8C8585-9319-1D4B-B5AC-B46C5072D288}" type="presOf" srcId="{2AF3F5B2-3D90-8249-921B-01CFDBFBB0BB}" destId="{AAF6AE48-9E7A-9944-B661-F05B90072F0D}" srcOrd="0" destOrd="0" presId="urn:microsoft.com/office/officeart/2005/8/layout/cycle1"/>
    <dgm:cxn modelId="{7FB8823D-420A-1D48-8B64-E2C5ABB7AD6C}" type="presOf" srcId="{42FE6257-54C3-CC41-9736-19FC06EDAFA8}" destId="{107A6E95-53DC-C047-B0CB-CF8297EAD0D7}" srcOrd="0" destOrd="0" presId="urn:microsoft.com/office/officeart/2005/8/layout/cycle1"/>
    <dgm:cxn modelId="{438A3C0E-9A70-F541-AA9C-564BCD9802D1}" srcId="{35B180B9-EA55-224C-9226-ED4382184C16}" destId="{F83A30B6-5303-4C49-AEB3-4B8A358B936D}" srcOrd="1" destOrd="0" parTransId="{743AB23E-CCEC-2B47-A980-953DC1FE8664}" sibTransId="{42FE6257-54C3-CC41-9736-19FC06EDAFA8}"/>
    <dgm:cxn modelId="{50E615E8-0DF6-5940-A994-F6D92BD5E0CF}" type="presOf" srcId="{9FB3D56D-32A7-834D-A6D8-249B46214E7B}" destId="{ECB2E65C-6CEA-414D-A605-CCE0878BBD8B}" srcOrd="0" destOrd="0" presId="urn:microsoft.com/office/officeart/2005/8/layout/cycle1"/>
    <dgm:cxn modelId="{5AD6B73F-1F0E-AC4C-A289-7B8DFEB23F5B}" type="presParOf" srcId="{21B36C2A-957C-F74A-A305-78E2D5E1FD3D}" destId="{92B86B22-0EFD-2B49-B9AB-67C0E189BDF6}" srcOrd="0" destOrd="0" presId="urn:microsoft.com/office/officeart/2005/8/layout/cycle1"/>
    <dgm:cxn modelId="{E16333F4-E44D-0F41-B750-5F00EE36075B}" type="presParOf" srcId="{21B36C2A-957C-F74A-A305-78E2D5E1FD3D}" destId="{10C6713B-CC18-CE46-B2BD-7A7443631024}" srcOrd="1" destOrd="0" presId="urn:microsoft.com/office/officeart/2005/8/layout/cycle1"/>
    <dgm:cxn modelId="{C9C0F310-296C-6045-AF59-B9E7CE49E66C}" type="presParOf" srcId="{21B36C2A-957C-F74A-A305-78E2D5E1FD3D}" destId="{94A008FA-C757-8243-A0CA-60AA4F1090CF}" srcOrd="2" destOrd="0" presId="urn:microsoft.com/office/officeart/2005/8/layout/cycle1"/>
    <dgm:cxn modelId="{5C8398AC-A22A-6A40-8434-C1EB1E5D1892}" type="presParOf" srcId="{21B36C2A-957C-F74A-A305-78E2D5E1FD3D}" destId="{61B3A985-45FA-7444-901B-703044A2AA32}" srcOrd="3" destOrd="0" presId="urn:microsoft.com/office/officeart/2005/8/layout/cycle1"/>
    <dgm:cxn modelId="{9DB387E6-225F-E347-B2E1-576850B2B4E2}" type="presParOf" srcId="{21B36C2A-957C-F74A-A305-78E2D5E1FD3D}" destId="{DE60E7E5-B510-3348-BDAD-F60EBCC002B0}" srcOrd="4" destOrd="0" presId="urn:microsoft.com/office/officeart/2005/8/layout/cycle1"/>
    <dgm:cxn modelId="{702332AD-D02B-BF42-A888-AD1443790B5C}" type="presParOf" srcId="{21B36C2A-957C-F74A-A305-78E2D5E1FD3D}" destId="{107A6E95-53DC-C047-B0CB-CF8297EAD0D7}" srcOrd="5" destOrd="0" presId="urn:microsoft.com/office/officeart/2005/8/layout/cycle1"/>
    <dgm:cxn modelId="{C7A2AE22-93C1-9A4B-BE89-EC1896CFDEF5}" type="presParOf" srcId="{21B36C2A-957C-F74A-A305-78E2D5E1FD3D}" destId="{8868E7FE-2C4E-8641-9226-11AF290C9F97}" srcOrd="6" destOrd="0" presId="urn:microsoft.com/office/officeart/2005/8/layout/cycle1"/>
    <dgm:cxn modelId="{E7CBE389-9937-1345-A002-3D7473C35DBF}" type="presParOf" srcId="{21B36C2A-957C-F74A-A305-78E2D5E1FD3D}" destId="{ECB2E65C-6CEA-414D-A605-CCE0878BBD8B}" srcOrd="7" destOrd="0" presId="urn:microsoft.com/office/officeart/2005/8/layout/cycle1"/>
    <dgm:cxn modelId="{A7854EA8-55C9-9648-B915-5845EC4EF63F}" type="presParOf" srcId="{21B36C2A-957C-F74A-A305-78E2D5E1FD3D}" destId="{403ECD65-089E-DD43-9346-E98F136ED49C}" srcOrd="8" destOrd="0" presId="urn:microsoft.com/office/officeart/2005/8/layout/cycle1"/>
    <dgm:cxn modelId="{53137B85-E0F5-6F41-8B4E-9684332DAD94}" type="presParOf" srcId="{21B36C2A-957C-F74A-A305-78E2D5E1FD3D}" destId="{C65D42DF-66A3-6B4E-8AE9-0E64BCC9379D}" srcOrd="9" destOrd="0" presId="urn:microsoft.com/office/officeart/2005/8/layout/cycle1"/>
    <dgm:cxn modelId="{5B519CDD-8553-DA45-9CFE-9523352B5F68}" type="presParOf" srcId="{21B36C2A-957C-F74A-A305-78E2D5E1FD3D}" destId="{C199C414-A59C-8F43-880C-2B3B3B08A34B}" srcOrd="10" destOrd="0" presId="urn:microsoft.com/office/officeart/2005/8/layout/cycle1"/>
    <dgm:cxn modelId="{31B88F3A-1C72-054D-A9B8-3C2065AA7B14}" type="presParOf" srcId="{21B36C2A-957C-F74A-A305-78E2D5E1FD3D}" destId="{AAF6AE48-9E7A-9944-B661-F05B90072F0D}"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6713B-CC18-CE46-B2BD-7A7443631024}">
      <dsp:nvSpPr>
        <dsp:cNvPr id="0" name=""/>
        <dsp:cNvSpPr/>
      </dsp:nvSpPr>
      <dsp:spPr>
        <a:xfrm>
          <a:off x="3071424" y="276581"/>
          <a:ext cx="1238200" cy="79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solidFill>
            </a:rPr>
            <a:t>Project Workspaces</a:t>
          </a:r>
          <a:endParaRPr lang="en-US" sz="1300" kern="1200" dirty="0"/>
        </a:p>
      </dsp:txBody>
      <dsp:txXfrm>
        <a:off x="3071424" y="276581"/>
        <a:ext cx="1238200" cy="790467"/>
      </dsp:txXfrm>
    </dsp:sp>
    <dsp:sp modelId="{94A008FA-C757-8243-A0CA-60AA4F1090CF}">
      <dsp:nvSpPr>
        <dsp:cNvPr id="0" name=""/>
        <dsp:cNvSpPr/>
      </dsp:nvSpPr>
      <dsp:spPr>
        <a:xfrm>
          <a:off x="890480" y="-29930"/>
          <a:ext cx="3500391" cy="3500391"/>
        </a:xfrm>
        <a:prstGeom prst="circularArrow">
          <a:avLst>
            <a:gd name="adj1" fmla="val 6898"/>
            <a:gd name="adj2" fmla="val 465012"/>
            <a:gd name="adj3" fmla="val 1230907"/>
            <a:gd name="adj4" fmla="val 20038342"/>
            <a:gd name="adj5" fmla="val 8047"/>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E60E7E5-B510-3348-BDAD-F60EBCC002B0}">
      <dsp:nvSpPr>
        <dsp:cNvPr id="0" name=""/>
        <dsp:cNvSpPr/>
      </dsp:nvSpPr>
      <dsp:spPr>
        <a:xfrm>
          <a:off x="3238051" y="2425210"/>
          <a:ext cx="879308" cy="754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Data Analysis</a:t>
          </a:r>
          <a:endParaRPr lang="en-US" sz="1400" kern="1200" dirty="0"/>
        </a:p>
      </dsp:txBody>
      <dsp:txXfrm>
        <a:off x="3238051" y="2425210"/>
        <a:ext cx="879308" cy="754930"/>
      </dsp:txXfrm>
    </dsp:sp>
    <dsp:sp modelId="{107A6E95-53DC-C047-B0CB-CF8297EAD0D7}">
      <dsp:nvSpPr>
        <dsp:cNvPr id="0" name=""/>
        <dsp:cNvSpPr/>
      </dsp:nvSpPr>
      <dsp:spPr>
        <a:xfrm>
          <a:off x="874892" y="-136"/>
          <a:ext cx="3500391" cy="3500391"/>
        </a:xfrm>
        <a:prstGeom prst="circularArrow">
          <a:avLst>
            <a:gd name="adj1" fmla="val 6898"/>
            <a:gd name="adj2" fmla="val 465012"/>
            <a:gd name="adj3" fmla="val 6193843"/>
            <a:gd name="adj4" fmla="val 3941056"/>
            <a:gd name="adj5" fmla="val 8047"/>
          </a:avLst>
        </a:prstGeom>
        <a:solidFill>
          <a:srgbClr val="BFBFB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2E65C-6CEA-414D-A605-CCE0878BBD8B}">
      <dsp:nvSpPr>
        <dsp:cNvPr id="0" name=""/>
        <dsp:cNvSpPr/>
      </dsp:nvSpPr>
      <dsp:spPr>
        <a:xfrm>
          <a:off x="1052865" y="2183575"/>
          <a:ext cx="1039209" cy="123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solidFill>
            </a:rPr>
            <a:t>Publish </a:t>
          </a:r>
          <a:br>
            <a:rPr lang="en-US" sz="1400" b="1" kern="1200" dirty="0" smtClean="0">
              <a:solidFill>
                <a:schemeClr val="tx2"/>
              </a:solidFill>
            </a:rPr>
          </a:br>
          <a:r>
            <a:rPr lang="en-US" sz="1400" b="1" kern="1200" dirty="0" smtClean="0">
              <a:solidFill>
                <a:schemeClr val="tx2"/>
              </a:solidFill>
            </a:rPr>
            <a:t>and </a:t>
          </a:r>
          <a:br>
            <a:rPr lang="en-US" sz="1400" b="1" kern="1200" dirty="0" smtClean="0">
              <a:solidFill>
                <a:schemeClr val="tx2"/>
              </a:solidFill>
            </a:rPr>
          </a:br>
          <a:r>
            <a:rPr lang="en-US" sz="1400" b="1" kern="1200" dirty="0" smtClean="0">
              <a:solidFill>
                <a:schemeClr val="tx2"/>
              </a:solidFill>
            </a:rPr>
            <a:t>Iterate</a:t>
          </a:r>
          <a:endParaRPr lang="en-US" sz="1400" kern="1200" dirty="0"/>
        </a:p>
      </dsp:txBody>
      <dsp:txXfrm>
        <a:off x="1052865" y="2183575"/>
        <a:ext cx="1039209" cy="1238200"/>
      </dsp:txXfrm>
    </dsp:sp>
    <dsp:sp modelId="{403ECD65-089E-DD43-9346-E98F136ED49C}">
      <dsp:nvSpPr>
        <dsp:cNvPr id="0" name=""/>
        <dsp:cNvSpPr/>
      </dsp:nvSpPr>
      <dsp:spPr>
        <a:xfrm>
          <a:off x="874892" y="-136"/>
          <a:ext cx="3500391" cy="3500391"/>
        </a:xfrm>
        <a:prstGeom prst="circularArrow">
          <a:avLst>
            <a:gd name="adj1" fmla="val 6898"/>
            <a:gd name="adj2" fmla="val 465012"/>
            <a:gd name="adj3" fmla="val 11793932"/>
            <a:gd name="adj4" fmla="val 9784141"/>
            <a:gd name="adj5" fmla="val 8047"/>
          </a:avLst>
        </a:prstGeom>
        <a:solidFill>
          <a:srgbClr val="BFBFB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199C414-A59C-8F43-880C-2B3B3B08A34B}">
      <dsp:nvSpPr>
        <dsp:cNvPr id="0" name=""/>
        <dsp:cNvSpPr/>
      </dsp:nvSpPr>
      <dsp:spPr>
        <a:xfrm>
          <a:off x="1115048" y="257787"/>
          <a:ext cx="914844" cy="87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u="none" kern="1200" dirty="0" smtClean="0">
              <a:solidFill>
                <a:schemeClr val="tx2"/>
              </a:solidFill>
            </a:rPr>
            <a:t>Explore </a:t>
          </a:r>
          <a:br>
            <a:rPr lang="en-US" sz="1400" b="1" u="none" kern="1200" dirty="0" smtClean="0">
              <a:solidFill>
                <a:schemeClr val="tx2"/>
              </a:solidFill>
            </a:rPr>
          </a:br>
          <a:r>
            <a:rPr lang="en-US" sz="1400" b="1" u="none" kern="1200" dirty="0" smtClean="0">
              <a:solidFill>
                <a:schemeClr val="tx2"/>
              </a:solidFill>
            </a:rPr>
            <a:t>the </a:t>
          </a:r>
          <a:br>
            <a:rPr lang="en-US" sz="1400" b="1" u="none" kern="1200" dirty="0" smtClean="0">
              <a:solidFill>
                <a:schemeClr val="tx2"/>
              </a:solidFill>
            </a:rPr>
          </a:br>
          <a:r>
            <a:rPr lang="en-US" sz="1400" b="1" u="none" kern="1200" dirty="0" smtClean="0">
              <a:solidFill>
                <a:schemeClr val="tx2"/>
              </a:solidFill>
            </a:rPr>
            <a:t>Data</a:t>
          </a:r>
          <a:endParaRPr lang="en-US" sz="1400" u="none" kern="1200" dirty="0"/>
        </a:p>
      </dsp:txBody>
      <dsp:txXfrm>
        <a:off x="1115048" y="257787"/>
        <a:ext cx="914844" cy="879308"/>
      </dsp:txXfrm>
    </dsp:sp>
    <dsp:sp modelId="{AAF6AE48-9E7A-9944-B661-F05B90072F0D}">
      <dsp:nvSpPr>
        <dsp:cNvPr id="0" name=""/>
        <dsp:cNvSpPr/>
      </dsp:nvSpPr>
      <dsp:spPr>
        <a:xfrm>
          <a:off x="912755" y="-17285"/>
          <a:ext cx="3500391" cy="3500391"/>
        </a:xfrm>
        <a:prstGeom prst="circularArrow">
          <a:avLst>
            <a:gd name="adj1" fmla="val 6898"/>
            <a:gd name="adj2" fmla="val 465012"/>
            <a:gd name="adj3" fmla="val 16690551"/>
            <a:gd name="adj4" fmla="val 14689960"/>
            <a:gd name="adj5" fmla="val 8047"/>
          </a:avLst>
        </a:prstGeom>
        <a:solidFill>
          <a:srgbClr val="BFBFB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1135868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421946034"/>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emc.com/microsites/bigdata/why-big-data-storage.ht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Over the next decade,</a:t>
            </a:r>
            <a:r>
              <a:rPr lang="en-US" baseline="0" dirty="0" smtClean="0"/>
              <a:t> the explosion of data </a:t>
            </a:r>
            <a:r>
              <a:rPr lang="en-US" dirty="0" smtClean="0"/>
              <a:t>will introduce not only massive challenges for IT, but massive opportunities for business. </a:t>
            </a:r>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Single File System – e.g. how a customer would want to use it!</a:t>
            </a:r>
          </a:p>
          <a:p>
            <a:pPr marL="171450" indent="-171450"/>
            <a:endParaRPr lang="en-US" dirty="0" smtClean="0"/>
          </a:p>
          <a:p>
            <a:pPr marL="171450" indent="-171450">
              <a:buFont typeface="Arial"/>
              <a:buNone/>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None/>
              <a:tabLst/>
              <a:defRPr/>
            </a:pPr>
            <a:r>
              <a:rPr lang="en-US" b="0" u="sng" dirty="0" smtClean="0"/>
              <a:t>BELOW</a:t>
            </a:r>
            <a:r>
              <a:rPr lang="en-US" b="0" u="sng" baseline="0" dirty="0" smtClean="0"/>
              <a:t> ARE NOTES ONLY, NOT FOR MONITOR:</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The </a:t>
            </a:r>
            <a:r>
              <a:rPr lang="en-US" baseline="0" dirty="0" err="1" smtClean="0"/>
              <a:t>Isilon</a:t>
            </a:r>
            <a:r>
              <a:rPr lang="en-US" baseline="0" dirty="0" smtClean="0"/>
              <a:t> S200 is done in a single file system—that’s really what customers want—IO scalability delivered in a single file system: 1.2M IOPS out of a single file system.</a:t>
            </a:r>
            <a:endParaRPr lang="en-US" dirty="0" smtClean="0"/>
          </a:p>
        </p:txBody>
      </p:sp>
    </p:spTree>
    <p:extLst>
      <p:ext uri="{BB962C8B-B14F-4D97-AF65-F5344CB8AC3E}">
        <p14:creationId xmlns:p14="http://schemas.microsoft.com/office/powerpoint/2010/main" val="1608331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sng" dirty="0" smtClean="0"/>
              <a:t>BELOW</a:t>
            </a:r>
            <a:r>
              <a:rPr lang="en-US" b="0" u="sng" baseline="0" dirty="0" smtClean="0"/>
              <a:t> ARE NOTES ONLY, NOT FOR MONITOR: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the EMC </a:t>
            </a:r>
            <a:r>
              <a:rPr lang="en-US" baseline="0" dirty="0" err="1" smtClean="0"/>
              <a:t>Isilon</a:t>
            </a:r>
            <a:r>
              <a:rPr lang="en-US" baseline="0" dirty="0" smtClean="0"/>
              <a:t> NL Series, if we look at the comparison to competitors, this platform has record file system capacity— 15 </a:t>
            </a:r>
            <a:r>
              <a:rPr lang="en-US" baseline="0" dirty="0" err="1" smtClean="0"/>
              <a:t>peta</a:t>
            </a:r>
            <a:r>
              <a:rPr lang="en-US" baseline="0" dirty="0" smtClean="0"/>
              <a:t> bytes. For fun, we thought we’re draw the competitors to scale and they just seem to disappear!</a:t>
            </a:r>
            <a:endParaRPr lang="en-US" dirty="0" smtClean="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t>Content and service providers as well as global organizations that need to distribute</a:t>
            </a:r>
            <a:r>
              <a:rPr lang="en-US" baseline="0" dirty="0" smtClean="0"/>
              <a:t> large content files are challenged with managing and ensuring performance of these distributed systems. Thus a new approach using a single storage pool in the cloud that provides policies for content placement, multi-tenancy and self service can be beneficial to their business.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200"/>
              </a:spcBef>
              <a:spcAft>
                <a:spcPts val="0"/>
              </a:spcAft>
              <a:buClrTx/>
              <a:buSzTx/>
              <a:buFont typeface="Arial"/>
              <a:buNone/>
              <a:tabLst/>
              <a:defRPr/>
            </a:pPr>
            <a:r>
              <a:rPr lang="en-US" baseline="0" dirty="0" smtClean="0"/>
              <a:t>EMC </a:t>
            </a:r>
            <a:r>
              <a:rPr lang="en-US" baseline="0" dirty="0" err="1" smtClean="0"/>
              <a:t>Atmos</a:t>
            </a:r>
            <a:r>
              <a:rPr lang="en-US" baseline="0" dirty="0" smtClean="0"/>
              <a:t> enables a new model for distributed Big Data by providing a single system across locations that can scale out seamlessly.  Policies automatically distribute big data across multiple sites, keeping it secure with multiple tenants.  </a:t>
            </a:r>
            <a:endParaRPr lang="en-US" dirty="0" smtClean="0"/>
          </a:p>
          <a:p>
            <a:pPr marL="0" indent="0">
              <a:buFont typeface="Arial"/>
              <a:buNone/>
            </a:pPr>
            <a:endParaRPr lang="en-US" dirty="0"/>
          </a:p>
        </p:txBody>
      </p:sp>
    </p:spTree>
    <p:extLst>
      <p:ext uri="{BB962C8B-B14F-4D97-AF65-F5344CB8AC3E}">
        <p14:creationId xmlns:p14="http://schemas.microsoft.com/office/powerpoint/2010/main" val="303894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4013" y="692150"/>
            <a:ext cx="3686175" cy="2073275"/>
          </a:xfrm>
        </p:spPr>
      </p:sp>
      <p:sp>
        <p:nvSpPr>
          <p:cNvPr id="3" name="Notes Placeholder 2"/>
          <p:cNvSpPr>
            <a:spLocks noGrp="1"/>
          </p:cNvSpPr>
          <p:nvPr>
            <p:ph type="body" idx="1"/>
          </p:nvPr>
        </p:nvSpPr>
        <p:spPr/>
        <p:txBody>
          <a:bodyPr/>
          <a:lstStyle/>
          <a:p>
            <a:pPr marL="0" lvl="0" indent="0">
              <a:buFont typeface="Arial"/>
              <a:buNone/>
            </a:pPr>
            <a:r>
              <a:rPr lang="en-US" sz="1200" kern="1200" dirty="0" smtClean="0">
                <a:solidFill>
                  <a:schemeClr val="tx1"/>
                </a:solidFill>
                <a:effectLst/>
                <a:latin typeface="+mn-lt"/>
                <a:ea typeface="+mn-ea"/>
                <a:cs typeface="+mn-cs"/>
              </a:rPr>
              <a:t>eBay was one of those companies who needed a way to ensure fast and global  access to all of their online auction</a:t>
            </a:r>
            <a:r>
              <a:rPr lang="en-US" sz="1200" kern="1200" baseline="0" dirty="0" smtClean="0">
                <a:solidFill>
                  <a:schemeClr val="tx1"/>
                </a:solidFill>
                <a:effectLst/>
                <a:latin typeface="+mn-lt"/>
                <a:ea typeface="+mn-ea"/>
                <a:cs typeface="+mn-cs"/>
              </a:rPr>
              <a:t> content.   To give you some perspective, eBay posts more than 500M object per day.  They needed a Big Data storage solution that:</a:t>
            </a:r>
            <a:endParaRPr lang="en-US" sz="1200" kern="1200" dirty="0" smtClean="0">
              <a:solidFill>
                <a:schemeClr val="tx1"/>
              </a:solidFill>
              <a:effectLst/>
              <a:latin typeface="+mn-lt"/>
              <a:ea typeface="+mn-ea"/>
              <a:cs typeface="+mn-cs"/>
            </a:endParaRPr>
          </a:p>
          <a:p>
            <a:pPr marL="342900" lvl="1" indent="-171450">
              <a:spcBef>
                <a:spcPts val="300"/>
              </a:spcBef>
              <a:buFont typeface="Wingdings" pitchFamily="2" charset="2"/>
              <a:buChar char=""/>
            </a:pPr>
            <a:r>
              <a:rPr lang="en-US" sz="1600" dirty="0" smtClean="0"/>
              <a:t>Scale to multiple geographic sites</a:t>
            </a:r>
          </a:p>
          <a:p>
            <a:pPr marL="342900" lvl="1" indent="-171450">
              <a:spcBef>
                <a:spcPts val="300"/>
              </a:spcBef>
              <a:buFont typeface="Wingdings" pitchFamily="2" charset="2"/>
              <a:buChar char=""/>
            </a:pPr>
            <a:r>
              <a:rPr lang="en-US" sz="1600" dirty="0" smtClean="0"/>
              <a:t>Support</a:t>
            </a:r>
            <a:r>
              <a:rPr lang="en-US" sz="1600" baseline="0" dirty="0" smtClean="0"/>
              <a:t> </a:t>
            </a:r>
            <a:r>
              <a:rPr lang="en-US" sz="1600" dirty="0" smtClean="0"/>
              <a:t>growth to multiple PBs of content and nearly one billion objects</a:t>
            </a:r>
          </a:p>
          <a:p>
            <a:pPr marL="342900" lvl="1" indent="-171450">
              <a:spcBef>
                <a:spcPts val="300"/>
              </a:spcBef>
              <a:buFont typeface="Wingdings" pitchFamily="2" charset="2"/>
              <a:buChar char=""/>
            </a:pPr>
            <a:r>
              <a:rPr lang="en-US" sz="1600" dirty="0" smtClean="0"/>
              <a:t>Need to reduce manual management of constant content churn</a:t>
            </a:r>
          </a:p>
          <a:p>
            <a:pPr marL="0" indent="0">
              <a:buFont typeface="Wingdings" pitchFamily="2" charset="2"/>
              <a:buNone/>
            </a:pPr>
            <a:r>
              <a:rPr lang="en-US" sz="1800" dirty="0" smtClean="0">
                <a:solidFill>
                  <a:schemeClr val="tx2"/>
                </a:solidFill>
                <a:latin typeface="MetaMediumLF-Roman" pitchFamily="34" charset="0"/>
              </a:rPr>
              <a:t>Solution</a:t>
            </a:r>
          </a:p>
          <a:p>
            <a:pPr marL="342900" lvl="1" indent="-171450">
              <a:spcBef>
                <a:spcPts val="300"/>
              </a:spcBef>
              <a:buFont typeface="Wingdings" pitchFamily="2" charset="2"/>
              <a:buChar char=""/>
            </a:pPr>
            <a:r>
              <a:rPr lang="en-US" sz="1600" dirty="0" smtClean="0"/>
              <a:t>Deploy </a:t>
            </a:r>
            <a:r>
              <a:rPr lang="en-US" sz="1600" dirty="0" err="1" smtClean="0"/>
              <a:t>Atmos</a:t>
            </a:r>
            <a:r>
              <a:rPr lang="en-US" sz="1600" dirty="0" smtClean="0"/>
              <a:t> to multiple sites</a:t>
            </a:r>
          </a:p>
          <a:p>
            <a:pPr marL="342900" lvl="1" indent="-171450">
              <a:spcBef>
                <a:spcPts val="300"/>
              </a:spcBef>
              <a:buFont typeface="Wingdings" pitchFamily="2" charset="2"/>
              <a:buChar char=""/>
            </a:pPr>
            <a:r>
              <a:rPr lang="en-US" sz="1600" dirty="0" smtClean="0"/>
              <a:t>Improve customer experience with 5x performance improvement</a:t>
            </a:r>
          </a:p>
          <a:p>
            <a:pPr marL="342900" lvl="1" indent="-171450">
              <a:spcBef>
                <a:spcPts val="300"/>
              </a:spcBef>
              <a:buFont typeface="Wingdings" pitchFamily="2" charset="2"/>
              <a:buChar char=""/>
            </a:pPr>
            <a:r>
              <a:rPr lang="en-US" sz="1600" dirty="0" smtClean="0"/>
              <a:t>Set policies to expire content based on business rules (auction completion)</a:t>
            </a:r>
          </a:p>
          <a:p>
            <a:pPr marL="0" indent="0">
              <a:buFont typeface="Wingdings" pitchFamily="2" charset="2"/>
              <a:buNone/>
            </a:pPr>
            <a:r>
              <a:rPr lang="en-US" sz="1800" dirty="0" smtClean="0">
                <a:solidFill>
                  <a:schemeClr val="tx2"/>
                </a:solidFill>
                <a:latin typeface="MetaMediumLF-Roman" pitchFamily="34" charset="0"/>
              </a:rPr>
              <a:t>Benefits</a:t>
            </a:r>
          </a:p>
          <a:p>
            <a:pPr marL="342900" lvl="1" indent="-171450">
              <a:spcBef>
                <a:spcPts val="300"/>
              </a:spcBef>
              <a:buFont typeface="Wingdings" pitchFamily="2" charset="2"/>
              <a:buChar char=""/>
            </a:pPr>
            <a:r>
              <a:rPr lang="en-US" sz="1600" dirty="0" smtClean="0"/>
              <a:t>Reduced TCO – no more manual</a:t>
            </a:r>
            <a:r>
              <a:rPr lang="en-US" sz="1600" baseline="0" dirty="0" smtClean="0"/>
              <a:t> content churn management</a:t>
            </a:r>
            <a:endParaRPr lang="en-US" sz="1600" dirty="0" smtClean="0"/>
          </a:p>
          <a:p>
            <a:pPr marL="342900" lvl="1" indent="-171450">
              <a:spcBef>
                <a:spcPts val="300"/>
              </a:spcBef>
              <a:buFont typeface="Wingdings" pitchFamily="2" charset="2"/>
              <a:buChar char=""/>
            </a:pPr>
            <a:r>
              <a:rPr lang="en-US" sz="1600" dirty="0" smtClean="0"/>
              <a:t>Room for continued growth</a:t>
            </a:r>
          </a:p>
          <a:p>
            <a:pPr marL="342900" lvl="1" indent="-171450">
              <a:spcBef>
                <a:spcPts val="300"/>
              </a:spcBef>
              <a:buFont typeface="Wingdings" pitchFamily="2" charset="2"/>
              <a:buChar char=""/>
            </a:pPr>
            <a:r>
              <a:rPr lang="en-US" sz="1600" dirty="0" smtClean="0"/>
              <a:t>Met or exceeded all application latency and availability requirements</a:t>
            </a:r>
          </a:p>
          <a:p>
            <a:pPr marL="0" lvl="0" indent="0">
              <a:buFont typeface="Arial"/>
              <a:buNone/>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Tx/>
              <a:buFont typeface="Arial"/>
              <a:buNone/>
              <a:tabLst/>
              <a:defRPr/>
            </a:pPr>
            <a:r>
              <a:rPr lang="en-US" sz="1200" dirty="0" smtClean="0"/>
              <a:t>"eBay and EMC have worked closely for more than a year to create a reliable, scalable cloud storage infrastructure that meets the demands of eBay's expanding business," said </a:t>
            </a:r>
            <a:r>
              <a:rPr lang="en-US" sz="1200" dirty="0" err="1" smtClean="0"/>
              <a:t>Mazen</a:t>
            </a:r>
            <a:r>
              <a:rPr lang="en-US" sz="1200" dirty="0" smtClean="0"/>
              <a:t> </a:t>
            </a:r>
            <a:r>
              <a:rPr lang="en-US" sz="1200" dirty="0" err="1" smtClean="0"/>
              <a:t>Rawashdeh</a:t>
            </a:r>
            <a:r>
              <a:rPr lang="en-US" sz="1200" dirty="0" smtClean="0"/>
              <a:t>, Vice President, Technology Operations at eBay.</a:t>
            </a:r>
          </a:p>
          <a:p>
            <a:pPr marL="0" lvl="0" indent="0">
              <a:buFont typeface="Arial"/>
              <a:buNone/>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927475" y="8758238"/>
            <a:ext cx="3005138" cy="460375"/>
          </a:xfrm>
          <a:prstGeom prst="rect">
            <a:avLst/>
          </a:prstGeom>
        </p:spPr>
        <p:txBody>
          <a:bodyPr/>
          <a:lstStyle/>
          <a:p>
            <a:fld id="{4A0B0514-9AB1-204B-9122-5630CD606A96}" type="slidenum">
              <a:rPr lang="en-US" smtClean="0"/>
              <a:pPr/>
              <a:t>14</a:t>
            </a:fld>
            <a:endParaRPr lang="en-US" dirty="0"/>
          </a:p>
        </p:txBody>
      </p:sp>
    </p:spTree>
    <p:extLst>
      <p:ext uri="{BB962C8B-B14F-4D97-AF65-F5344CB8AC3E}">
        <p14:creationId xmlns:p14="http://schemas.microsoft.com/office/powerpoint/2010/main" val="386257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Efficiently store and manage distributed BIG DATA.</a:t>
            </a:r>
          </a:p>
          <a:p>
            <a:endParaRPr lang="en-US" dirty="0"/>
          </a:p>
        </p:txBody>
      </p:sp>
      <p:sp>
        <p:nvSpPr>
          <p:cNvPr id="6" name="Slide Image Placeholder 5"/>
          <p:cNvSpPr>
            <a:spLocks noGrp="1" noRot="1" noChangeAspect="1"/>
          </p:cNvSpPr>
          <p:nvPr>
            <p:ph type="sldImg"/>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EMC Atmos is software that allows you to build, manage and deploy a cloud storage architecture.  Atmos can be deployed in two ways.</a:t>
            </a:r>
          </a:p>
          <a:p>
            <a:r>
              <a:rPr lang="en-US" dirty="0" smtClean="0"/>
              <a:t>For those who have existing VMware-certified storage environments, Atmos Virtual Edition software-only deployment allows you transform existing e IT investments to the cloud.  Or you can choose an integrated Atmos software/hardware solution.  This option offers all the power of Atmos software on purpose-built, low cost, high-density software.  </a:t>
            </a:r>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0" u="none" dirty="0" smtClean="0"/>
              <a:t>Today = world</a:t>
            </a:r>
            <a:r>
              <a:rPr lang="en-US" b="0" u="none" baseline="0" dirty="0" smtClean="0"/>
              <a:t> of</a:t>
            </a:r>
            <a:r>
              <a:rPr lang="en-US" b="0" u="none" dirty="0" smtClean="0"/>
              <a:t> transactional</a:t>
            </a:r>
            <a:r>
              <a:rPr lang="en-US" b="0" u="none" baseline="0" dirty="0" smtClean="0"/>
              <a:t> row-oriented scale up databases</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0" u="none" baseline="0" dirty="0" smtClean="0"/>
              <a:t> Big data analytics allows you to bring in new data sets in their entirety, real time.  No more waiting for monthly summaries only to find out, you can get the insight you want because the detail isn’t in the warehouse.</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0" u="none" baseline="0" dirty="0" smtClean="0"/>
              <a:t>You also don’t have to worry about shadow repositories creating compliance risk because the big data analytics repository will deliver what your internal customers need.</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0" u="none" baseline="0" dirty="0" smtClean="0"/>
              <a:t>Big data analytics is Greenplum.</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lang="en-US" b="0" u="none" baseline="0" dirty="0" smtClean="0"/>
          </a:p>
          <a:p>
            <a:pPr marL="0" marR="0" indent="0" algn="l" defTabSz="457200" rtl="0" eaLnBrk="1" fontAlgn="auto" latinLnBrk="0" hangingPunct="1">
              <a:lnSpc>
                <a:spcPct val="100000"/>
              </a:lnSpc>
              <a:spcBef>
                <a:spcPts val="0"/>
              </a:spcBef>
              <a:spcAft>
                <a:spcPts val="0"/>
              </a:spcAft>
              <a:buClrTx/>
              <a:buSzTx/>
              <a:tabLst/>
              <a:defRPr/>
            </a:pPr>
            <a:endParaRPr lang="en-US" b="0" u="none"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u="sng" dirty="0" smtClean="0"/>
              <a:t>BELOW</a:t>
            </a:r>
            <a:r>
              <a:rPr lang="en-US" b="0" u="sng" baseline="0" dirty="0" smtClean="0"/>
              <a:t> ARE NOTES ONLY, NOT FOR MONITOR:</a:t>
            </a:r>
            <a:endParaRPr lang="en-US" dirty="0" smtClean="0"/>
          </a:p>
          <a:p>
            <a:r>
              <a:rPr lang="en-US" dirty="0" smtClean="0"/>
              <a:t>Big Data applications</a:t>
            </a:r>
            <a:r>
              <a:rPr lang="en-US" baseline="0" dirty="0" smtClean="0"/>
              <a:t> require Big Data analytics. Today, we have a world of transactional row-oriented scale up databases that cannot be expansive or iterative in real-time. </a:t>
            </a:r>
          </a:p>
          <a:p>
            <a:endParaRPr lang="en-US" baseline="0" dirty="0" smtClean="0"/>
          </a:p>
          <a:p>
            <a:r>
              <a:rPr lang="en-US" baseline="0" dirty="0" smtClean="0"/>
              <a:t>We need a new set of capabilities that are agile, but also allow for extended insight and correlation &amp; collaboration—a next generation of Big Data capabilities. </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1200"/>
              </a:spcBef>
              <a:spcAft>
                <a:spcPts val="0"/>
              </a:spcAft>
              <a:buClrTx/>
              <a:buSzTx/>
              <a:buFont typeface="Arial"/>
              <a:buChar char="•"/>
              <a:tabLst/>
              <a:defRPr/>
            </a:pPr>
            <a:r>
              <a:rPr lang="en-US" sz="2000" dirty="0" smtClean="0"/>
              <a:t>Optimized For BI, Fault Tolerant</a:t>
            </a:r>
          </a:p>
          <a:p>
            <a:pPr marL="171450" marR="0" lvl="1" indent="-171450" algn="l" defTabSz="914400" rtl="0" eaLnBrk="1" fontAlgn="auto" latinLnBrk="0" hangingPunct="1">
              <a:lnSpc>
                <a:spcPct val="100000"/>
              </a:lnSpc>
              <a:spcBef>
                <a:spcPts val="1200"/>
              </a:spcBef>
              <a:spcAft>
                <a:spcPts val="0"/>
              </a:spcAft>
              <a:buClrTx/>
              <a:buSzTx/>
              <a:buFont typeface="Arial"/>
              <a:buChar char="•"/>
              <a:tabLst/>
              <a:defRPr/>
            </a:pPr>
            <a:r>
              <a:rPr lang="en-US" sz="2000" dirty="0" smtClean="0"/>
              <a:t>Just Load And Query, No Partitioning</a:t>
            </a:r>
          </a:p>
          <a:p>
            <a:pPr marL="171450" marR="0" lvl="1" indent="-171450" algn="l" defTabSz="914400" rtl="0" eaLnBrk="1" fontAlgn="auto" latinLnBrk="0" hangingPunct="1">
              <a:lnSpc>
                <a:spcPct val="100000"/>
              </a:lnSpc>
              <a:spcBef>
                <a:spcPts val="1200"/>
              </a:spcBef>
              <a:spcAft>
                <a:spcPts val="0"/>
              </a:spcAft>
              <a:buClrTx/>
              <a:buSzTx/>
              <a:buFont typeface="Arial"/>
              <a:buChar char="•"/>
              <a:tabLst/>
              <a:defRPr/>
            </a:pPr>
            <a:r>
              <a:rPr lang="en-US" sz="2000" dirty="0" smtClean="0"/>
              <a:t>Nodes Add Storage, Query Performance And Load Performance</a:t>
            </a:r>
            <a:endParaRPr lang="en-US" dirty="0" smtClean="0"/>
          </a:p>
          <a:p>
            <a:pPr marL="171450" indent="-171450">
              <a:buFont typeface="Arial"/>
              <a:buChar char="•"/>
            </a:pPr>
            <a:endParaRPr lang="en-US" dirty="0" smtClean="0"/>
          </a:p>
          <a:p>
            <a:pPr marL="171450" indent="-171450">
              <a:buFont typeface="Arial"/>
              <a:buChar char="•"/>
            </a:pPr>
            <a:r>
              <a:rPr lang="en-US" dirty="0" smtClean="0"/>
              <a:t>Industry most scalable analytic database</a:t>
            </a:r>
          </a:p>
          <a:p>
            <a:pPr marL="171450" indent="-171450">
              <a:buFont typeface="Arial"/>
              <a:buChar char="•"/>
            </a:pPr>
            <a:r>
              <a:rPr lang="en-US" dirty="0" smtClean="0"/>
              <a:t>Shared nothing – stark contrast to Oracle,</a:t>
            </a:r>
            <a:r>
              <a:rPr lang="en-US" baseline="0" dirty="0" smtClean="0"/>
              <a:t> DB2</a:t>
            </a:r>
          </a:p>
          <a:p>
            <a:pPr marL="171450" indent="-171450">
              <a:buFont typeface="Arial"/>
              <a:buChar char="•"/>
            </a:pPr>
            <a:r>
              <a:rPr lang="en-US" baseline="0" dirty="0" smtClean="0"/>
              <a:t>Extremely simple – you just load data, automated load balance</a:t>
            </a:r>
          </a:p>
          <a:p>
            <a:pPr marL="171450" indent="-171450">
              <a:buFont typeface="Arial"/>
              <a:buChar char="•"/>
            </a:pPr>
            <a:r>
              <a:rPr lang="en-US" baseline="0" dirty="0" smtClean="0"/>
              <a:t>Add nodes – get storage, performance and load bandwidth</a:t>
            </a:r>
          </a:p>
          <a:p>
            <a:pPr marL="171450" indent="-171450">
              <a:buFont typeface="Arial"/>
              <a:buChar char="•"/>
            </a:pPr>
            <a:r>
              <a:rPr lang="en-US" baseline="0" dirty="0" smtClean="0"/>
              <a:t>Entirely in SW</a:t>
            </a:r>
          </a:p>
          <a:p>
            <a:pPr marL="171450" indent="-171450">
              <a:buFont typeface="Arial"/>
              <a:buChar char="•"/>
            </a:pPr>
            <a:r>
              <a:rPr lang="en-US" baseline="0" dirty="0" smtClean="0"/>
              <a:t>Fully leverages industry </a:t>
            </a:r>
            <a:r>
              <a:rPr lang="en-US" baseline="0" dirty="0" err="1" smtClean="0"/>
              <a:t>std</a:t>
            </a:r>
            <a:r>
              <a:rPr lang="en-US" baseline="0" dirty="0" smtClean="0"/>
              <a:t> x86</a:t>
            </a:r>
            <a:endParaRPr lang="en-US" dirty="0"/>
          </a:p>
        </p:txBody>
      </p:sp>
    </p:spTree>
    <p:extLst>
      <p:ext uri="{BB962C8B-B14F-4D97-AF65-F5344CB8AC3E}">
        <p14:creationId xmlns:p14="http://schemas.microsoft.com/office/powerpoint/2010/main" val="391252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4013" y="692150"/>
            <a:ext cx="3686175" cy="2073275"/>
          </a:xfrm>
        </p:spPr>
      </p:sp>
      <p:sp>
        <p:nvSpPr>
          <p:cNvPr id="3" name="Notes Placeholder 2"/>
          <p:cNvSpPr>
            <a:spLocks noGrp="1"/>
          </p:cNvSpPr>
          <p:nvPr>
            <p:ph type="body" idx="1"/>
          </p:nvPr>
        </p:nvSpPr>
        <p:spPr/>
        <p:txBody>
          <a:bodyPr/>
          <a:lstStyle/>
          <a:p>
            <a:r>
              <a:rPr lang="en-US" sz="1200" b="1" dirty="0" smtClean="0">
                <a:latin typeface="MetaNormalLF-Roman" charset="0"/>
                <a:ea typeface="ＭＳ Ｐゴシック" charset="0"/>
              </a:rPr>
              <a:t>Customer: </a:t>
            </a:r>
            <a:r>
              <a:rPr lang="en-US" sz="1200" b="1" dirty="0" err="1" smtClean="0">
                <a:latin typeface="MetaNormalLF-Roman" charset="0"/>
                <a:ea typeface="ＭＳ Ｐゴシック" charset="0"/>
              </a:rPr>
              <a:t>SilverSpring</a:t>
            </a:r>
            <a:r>
              <a:rPr lang="en-US" sz="1200" b="1" dirty="0" smtClean="0">
                <a:latin typeface="MetaNormalLF-Roman" charset="0"/>
                <a:ea typeface="ＭＳ Ｐゴシック" charset="0"/>
              </a:rPr>
              <a:t> Networks</a:t>
            </a:r>
          </a:p>
          <a:p>
            <a:endParaRPr lang="en-US" sz="1200" kern="1200" dirty="0" smtClean="0">
              <a:solidFill>
                <a:schemeClr val="tx1"/>
              </a:solidFill>
              <a:latin typeface="Verdana" pitchFamily="34" charset="0"/>
              <a:ea typeface="+mn-ea"/>
              <a:cs typeface="Arial" pitchFamily="34" charset="0"/>
            </a:endParaRPr>
          </a:p>
          <a:p>
            <a:r>
              <a:rPr lang="en-US" sz="1200" kern="1200" dirty="0" smtClean="0">
                <a:solidFill>
                  <a:schemeClr val="tx1"/>
                </a:solidFill>
                <a:latin typeface="Verdana" pitchFamily="34" charset="0"/>
                <a:ea typeface="+mn-ea"/>
                <a:cs typeface="Arial" pitchFamily="34" charset="0"/>
              </a:rPr>
              <a:t>Silver Spring Networks provides smart grid solutions that allow utilities to maximize operational efficiency while giving their customers an enhanced ability to monitor and manage their energy consumption. Silver Spring provides the smart grid infrastructure and supporting software that allows utilities to get the most from the latest in smart grid technology.</a:t>
            </a:r>
          </a:p>
          <a:p>
            <a:endParaRPr lang="en-US" sz="1200" kern="1200" dirty="0" smtClean="0">
              <a:solidFill>
                <a:schemeClr val="tx1"/>
              </a:solidFill>
              <a:latin typeface="Verdana" pitchFamily="34" charset="0"/>
              <a:ea typeface="+mn-ea"/>
              <a:cs typeface="Arial" pitchFamily="34" charset="0"/>
            </a:endParaRPr>
          </a:p>
          <a:p>
            <a:r>
              <a:rPr lang="en-US" sz="1200" kern="1200" dirty="0" smtClean="0">
                <a:solidFill>
                  <a:schemeClr val="tx1"/>
                </a:solidFill>
                <a:latin typeface="Verdana" pitchFamily="34" charset="0"/>
                <a:ea typeface="+mn-ea"/>
                <a:cs typeface="Arial" pitchFamily="34" charset="0"/>
              </a:rPr>
              <a:t>Silver Spring has found </a:t>
            </a:r>
            <a:r>
              <a:rPr lang="en-US" sz="1200" kern="1200" dirty="0" err="1" smtClean="0">
                <a:solidFill>
                  <a:schemeClr val="tx1"/>
                </a:solidFill>
                <a:latin typeface="Verdana" pitchFamily="34" charset="0"/>
                <a:ea typeface="+mn-ea"/>
                <a:cs typeface="Arial" pitchFamily="34" charset="0"/>
              </a:rPr>
              <a:t>Greenplum’s</a:t>
            </a:r>
            <a:r>
              <a:rPr lang="en-US" sz="1200" kern="1200" dirty="0" smtClean="0">
                <a:solidFill>
                  <a:schemeClr val="tx1"/>
                </a:solidFill>
                <a:latin typeface="Verdana" pitchFamily="34" charset="0"/>
                <a:ea typeface="+mn-ea"/>
                <a:cs typeface="Arial" pitchFamily="34" charset="0"/>
              </a:rPr>
              <a:t> solutions to be quite useful with its smart grid-supporting applications and uses it to access data from millions of smart meters deployed for its utility clients. With tangible</a:t>
            </a:r>
            <a:r>
              <a:rPr lang="en-US" sz="1200" kern="1200" baseline="0" dirty="0" smtClean="0">
                <a:solidFill>
                  <a:schemeClr val="tx1"/>
                </a:solidFill>
                <a:latin typeface="Verdana" pitchFamily="34" charset="0"/>
                <a:ea typeface="+mn-ea"/>
                <a:cs typeface="Arial" pitchFamily="34" charset="0"/>
              </a:rPr>
              <a:t> data, utilities can look at the efficiency and behaviors of a distribution network and proactively predict a problem and take corrective action before it actually becomes a problem. </a:t>
            </a:r>
          </a:p>
          <a:p>
            <a:endParaRPr lang="en-US" sz="1200" kern="1200" baseline="0" dirty="0" smtClean="0">
              <a:solidFill>
                <a:schemeClr val="tx1"/>
              </a:solidFill>
              <a:latin typeface="Verdana" pitchFamily="34" charset="0"/>
              <a:ea typeface="+mn-ea"/>
              <a:cs typeface="Arial" pitchFamily="34" charset="0"/>
            </a:endParaRP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200" dirty="0" smtClean="0"/>
              <a:t>An example of Big Data at</a:t>
            </a:r>
            <a:r>
              <a:rPr lang="en-US" sz="1200" baseline="0" dirty="0" smtClean="0"/>
              <a:t> work is the r</a:t>
            </a:r>
            <a:r>
              <a:rPr lang="en-US" sz="1200" dirty="0" smtClean="0"/>
              <a:t>eal-time information service</a:t>
            </a:r>
            <a:r>
              <a:rPr lang="en-US" sz="1200" baseline="0" dirty="0" smtClean="0"/>
              <a:t> providers can access to</a:t>
            </a:r>
            <a:r>
              <a:rPr lang="en-US" sz="1200" dirty="0" smtClean="0"/>
              <a:t> improve efficiency and customer service. Knowledge of high usages times versus</a:t>
            </a:r>
            <a:r>
              <a:rPr lang="en-US" sz="1200" baseline="0" dirty="0" smtClean="0"/>
              <a:t> low usage times enables the Utilities to incent customers to shift their demand or on the flipside, pay a premium for scarce resources. By making a simple shift in a behavior, such as when you run your dishwasher, the end-result pays when the end-user is able to realize a cost savings. </a:t>
            </a:r>
            <a:r>
              <a:rPr lang="en-US" sz="1200" dirty="0" smtClean="0"/>
              <a:t>With a real-time view of energy consumption, end-users are also better equipped</a:t>
            </a:r>
            <a:r>
              <a:rPr lang="en-US" sz="1200" baseline="0" dirty="0" smtClean="0"/>
              <a:t> to make decisions on their energy consumption and in turn, gain more control of their usage. </a:t>
            </a:r>
            <a:endParaRPr lang="en-US" sz="1200" dirty="0" smtClean="0"/>
          </a:p>
          <a:p>
            <a:endParaRPr lang="en-US" sz="1200" kern="1200" dirty="0" smtClean="0">
              <a:solidFill>
                <a:schemeClr val="tx1"/>
              </a:solidFill>
              <a:latin typeface="Verdana" pitchFamily="34" charset="0"/>
              <a:ea typeface="+mn-ea"/>
              <a:cs typeface="Arial" pitchFamily="34" charset="0"/>
            </a:endParaRPr>
          </a:p>
          <a:p>
            <a:r>
              <a:rPr lang="en-US" sz="1200" kern="1200" dirty="0" smtClean="0">
                <a:solidFill>
                  <a:schemeClr val="tx1"/>
                </a:solidFill>
                <a:latin typeface="Verdana" pitchFamily="34" charset="0"/>
                <a:ea typeface="+mn-ea"/>
                <a:cs typeface="Arial" pitchFamily="34" charset="0"/>
              </a:rPr>
              <a:t>“To bring our clients an integrated view of energy consumption across their service territories, we have to evaluate massive amounts of data,” said Judy Lin, chief product officer at Silver Spring.  “</a:t>
            </a:r>
            <a:r>
              <a:rPr lang="en-US" sz="1200" kern="1200" dirty="0" err="1" smtClean="0">
                <a:solidFill>
                  <a:schemeClr val="tx1"/>
                </a:solidFill>
                <a:latin typeface="Verdana" pitchFamily="34" charset="0"/>
                <a:ea typeface="+mn-ea"/>
                <a:cs typeface="Arial" pitchFamily="34" charset="0"/>
              </a:rPr>
              <a:t>Greenplum’s</a:t>
            </a:r>
            <a:r>
              <a:rPr lang="en-US" sz="1200" kern="1200" dirty="0" smtClean="0">
                <a:solidFill>
                  <a:schemeClr val="tx1"/>
                </a:solidFill>
                <a:latin typeface="Verdana" pitchFamily="34" charset="0"/>
                <a:ea typeface="+mn-ea"/>
                <a:cs typeface="Arial" pitchFamily="34" charset="0"/>
              </a:rPr>
              <a:t> data warehousing and analytics platform helps us efficiently turn metering data into actionable information.”</a:t>
            </a:r>
          </a:p>
          <a:p>
            <a:endParaRPr lang="en-US" sz="1200" kern="1200" dirty="0" smtClean="0">
              <a:solidFill>
                <a:schemeClr val="tx1"/>
              </a:solidFill>
              <a:latin typeface="Verdana" pitchFamily="34" charset="0"/>
              <a:ea typeface="+mn-ea"/>
              <a:cs typeface="Arial" pitchFamily="34" charset="0"/>
            </a:endParaRPr>
          </a:p>
          <a:p>
            <a:r>
              <a:rPr lang="en-US" sz="1200" b="1" dirty="0" smtClean="0">
                <a:latin typeface="MetaNormalLF-Roman" charset="0"/>
                <a:ea typeface="ＭＳ Ｐゴシック" charset="0"/>
              </a:rPr>
              <a:t>Challenges:</a:t>
            </a:r>
          </a:p>
          <a:p>
            <a:r>
              <a:rPr lang="en-US" sz="1100" kern="1200" baseline="0" dirty="0" smtClean="0">
                <a:solidFill>
                  <a:schemeClr val="tx1"/>
                </a:solidFill>
                <a:latin typeface="Verdana" pitchFamily="34" charset="0"/>
                <a:ea typeface="+mn-ea"/>
                <a:cs typeface="Arial" pitchFamily="34" charset="0"/>
              </a:rPr>
              <a:t>• Real-time operations on the smart grid demand fast processing of data</a:t>
            </a:r>
          </a:p>
          <a:p>
            <a:r>
              <a:rPr lang="en-US" sz="1100" kern="1200" baseline="0" dirty="0" smtClean="0">
                <a:solidFill>
                  <a:schemeClr val="tx1"/>
                </a:solidFill>
                <a:latin typeface="Verdana" pitchFamily="34" charset="0"/>
                <a:ea typeface="+mn-ea"/>
                <a:cs typeface="Arial" pitchFamily="34" charset="0"/>
              </a:rPr>
              <a:t>• Smart grid yields orders of magnitude more data: e.g., </a:t>
            </a:r>
            <a:r>
              <a:rPr lang="en-US" sz="1100" kern="1200" baseline="0" smtClean="0">
                <a:solidFill>
                  <a:schemeClr val="tx1"/>
                </a:solidFill>
                <a:latin typeface="Verdana" pitchFamily="34" charset="0"/>
                <a:ea typeface="+mn-ea"/>
                <a:cs typeface="Arial" pitchFamily="34" charset="0"/>
              </a:rPr>
              <a:t>read residential meters </a:t>
            </a:r>
            <a:r>
              <a:rPr lang="en-US" sz="1100" kern="1200" baseline="0" dirty="0" smtClean="0">
                <a:solidFill>
                  <a:schemeClr val="tx1"/>
                </a:solidFill>
                <a:latin typeface="Verdana" pitchFamily="34" charset="0"/>
                <a:ea typeface="+mn-ea"/>
                <a:cs typeface="Arial" pitchFamily="34" charset="0"/>
              </a:rPr>
              <a:t>every 15 minutes instead of once a month (3,000X more data intensive) </a:t>
            </a:r>
          </a:p>
          <a:p>
            <a:r>
              <a:rPr lang="en-US" sz="1100" kern="1200" baseline="0" dirty="0" smtClean="0">
                <a:solidFill>
                  <a:schemeClr val="tx1"/>
                </a:solidFill>
                <a:latin typeface="Verdana" pitchFamily="34" charset="0"/>
                <a:ea typeface="+mn-ea"/>
                <a:cs typeface="Arial" pitchFamily="34" charset="0"/>
              </a:rPr>
              <a:t>• Long-term data storage and mining critical to maximizing the value of the smart grid</a:t>
            </a:r>
          </a:p>
          <a:p>
            <a:r>
              <a:rPr lang="en-US" sz="1100" kern="1200" baseline="0" dirty="0" smtClean="0">
                <a:solidFill>
                  <a:schemeClr val="tx1"/>
                </a:solidFill>
                <a:latin typeface="Verdana" pitchFamily="34" charset="0"/>
                <a:ea typeface="+mn-ea"/>
                <a:cs typeface="Arial" pitchFamily="34" charset="0"/>
              </a:rPr>
              <a:t>• Legacy database platform unable to support these divergent requirements</a:t>
            </a:r>
            <a:endParaRPr lang="en-US" sz="1200" b="1" dirty="0" smtClean="0">
              <a:latin typeface="MetaNormalLF-Roman" charset="0"/>
              <a:ea typeface="ＭＳ Ｐゴシック" charset="0"/>
            </a:endParaRPr>
          </a:p>
          <a:p>
            <a:endParaRPr lang="en-US" sz="1200" b="1" dirty="0" smtClean="0">
              <a:latin typeface="MetaNormalLF-Roman" charset="0"/>
              <a:ea typeface="ＭＳ Ｐゴシック" charset="0"/>
            </a:endParaRPr>
          </a:p>
          <a:p>
            <a:r>
              <a:rPr lang="en-US" sz="1200" b="1" dirty="0" smtClean="0">
                <a:latin typeface="MetaNormalLF-Roman" charset="0"/>
                <a:ea typeface="ＭＳ Ｐゴシック" charset="0"/>
              </a:rPr>
              <a:t>Solutions:</a:t>
            </a:r>
          </a:p>
          <a:p>
            <a:pPr>
              <a:buFont typeface="Arial" pitchFamily="34" charset="0"/>
              <a:buChar char="•"/>
            </a:pPr>
            <a:r>
              <a:rPr lang="en-US" sz="1100" kern="1200" baseline="0" dirty="0" smtClean="0">
                <a:solidFill>
                  <a:schemeClr val="tx1"/>
                </a:solidFill>
                <a:latin typeface="Verdana" pitchFamily="34" charset="0"/>
                <a:ea typeface="+mn-ea"/>
                <a:cs typeface="Arial" pitchFamily="34" charset="0"/>
              </a:rPr>
              <a:t> </a:t>
            </a:r>
            <a:r>
              <a:rPr lang="en-US" sz="1100" kern="1200" baseline="0" dirty="0" err="1" smtClean="0">
                <a:solidFill>
                  <a:schemeClr val="tx1"/>
                </a:solidFill>
                <a:latin typeface="Verdana" pitchFamily="34" charset="0"/>
                <a:ea typeface="+mn-ea"/>
                <a:cs typeface="Arial" pitchFamily="34" charset="0"/>
              </a:rPr>
              <a:t>Greenplum</a:t>
            </a:r>
            <a:r>
              <a:rPr lang="en-US" sz="1100" kern="1200" baseline="0" dirty="0" smtClean="0">
                <a:solidFill>
                  <a:schemeClr val="tx1"/>
                </a:solidFill>
                <a:latin typeface="Verdana" pitchFamily="34" charset="0"/>
                <a:ea typeface="+mn-ea"/>
                <a:cs typeface="Arial" pitchFamily="34" charset="0"/>
              </a:rPr>
              <a:t> Data Computing Appliance (DCA)</a:t>
            </a:r>
          </a:p>
          <a:p>
            <a:pPr>
              <a:buFont typeface="Arial" pitchFamily="34" charset="0"/>
              <a:buChar char="•"/>
            </a:pPr>
            <a:r>
              <a:rPr lang="en-US" sz="1100" kern="1200" baseline="0" dirty="0" smtClean="0">
                <a:solidFill>
                  <a:schemeClr val="tx1"/>
                </a:solidFill>
                <a:latin typeface="Verdana" pitchFamily="34" charset="0"/>
                <a:ea typeface="+mn-ea"/>
                <a:cs typeface="Arial" pitchFamily="34" charset="0"/>
              </a:rPr>
              <a:t> </a:t>
            </a:r>
            <a:r>
              <a:rPr lang="en-US" sz="1100" kern="1200" baseline="0" dirty="0" err="1" smtClean="0">
                <a:solidFill>
                  <a:schemeClr val="tx1"/>
                </a:solidFill>
                <a:latin typeface="Verdana" pitchFamily="34" charset="0"/>
                <a:ea typeface="+mn-ea"/>
                <a:cs typeface="Arial" pitchFamily="34" charset="0"/>
              </a:rPr>
              <a:t>Greenplum</a:t>
            </a:r>
            <a:r>
              <a:rPr lang="en-US" sz="1100" kern="1200" baseline="0" dirty="0" smtClean="0">
                <a:solidFill>
                  <a:schemeClr val="tx1"/>
                </a:solidFill>
                <a:latin typeface="Verdana" pitchFamily="34" charset="0"/>
                <a:ea typeface="+mn-ea"/>
                <a:cs typeface="Arial" pitchFamily="34" charset="0"/>
              </a:rPr>
              <a:t> Professional Services</a:t>
            </a:r>
          </a:p>
          <a:p>
            <a:endParaRPr lang="en-US" sz="1200" b="1" dirty="0" smtClean="0">
              <a:latin typeface="MetaNormalLF-Roman" charset="0"/>
              <a:ea typeface="ＭＳ Ｐゴシック" charset="0"/>
            </a:endParaRPr>
          </a:p>
          <a:p>
            <a:r>
              <a:rPr lang="en-US" sz="1200" b="1" dirty="0" smtClean="0">
                <a:latin typeface="MetaNormalLF-Roman" charset="0"/>
                <a:ea typeface="ＭＳ Ｐゴシック" charset="0"/>
              </a:rPr>
              <a:t>Key Benefits:</a:t>
            </a:r>
          </a:p>
          <a:p>
            <a:pPr>
              <a:buFont typeface="Arial" pitchFamily="34" charset="0"/>
              <a:buChar char="•"/>
            </a:pPr>
            <a:r>
              <a:rPr lang="en-US" sz="1900" dirty="0" smtClean="0"/>
              <a:t> Enables deeper insights</a:t>
            </a:r>
          </a:p>
          <a:p>
            <a:pPr lvl="1">
              <a:buNone/>
            </a:pPr>
            <a:r>
              <a:rPr lang="en-US" sz="1700" dirty="0" smtClean="0"/>
              <a:t>- Detect anything from outages to power theft</a:t>
            </a:r>
          </a:p>
          <a:p>
            <a:pPr lvl="1">
              <a:buNone/>
            </a:pPr>
            <a:r>
              <a:rPr lang="en-US" sz="1700" dirty="0" smtClean="0"/>
              <a:t>-</a:t>
            </a:r>
            <a:r>
              <a:rPr lang="en-US" sz="1700" baseline="0" dirty="0" smtClean="0"/>
              <a:t> </a:t>
            </a:r>
            <a:r>
              <a:rPr lang="en-US" sz="1700" dirty="0" smtClean="0"/>
              <a:t>Control flow of power lowers customers’ bills</a:t>
            </a:r>
            <a:endParaRPr lang="en-US" sz="1900" dirty="0" smtClean="0"/>
          </a:p>
          <a:p>
            <a:pPr>
              <a:buFont typeface="Arial" pitchFamily="34" charset="0"/>
              <a:buChar char="•"/>
            </a:pPr>
            <a:r>
              <a:rPr lang="en-US" sz="1900" kern="1200" baseline="0" dirty="0" smtClean="0">
                <a:solidFill>
                  <a:schemeClr val="tx1"/>
                </a:solidFill>
                <a:latin typeface="Verdana" pitchFamily="34" charset="0"/>
                <a:ea typeface="+mn-ea"/>
                <a:cs typeface="Arial" pitchFamily="34" charset="0"/>
              </a:rPr>
              <a:t> </a:t>
            </a:r>
            <a:r>
              <a:rPr lang="en-US" sz="1100" kern="1200" baseline="0" dirty="0" smtClean="0">
                <a:solidFill>
                  <a:schemeClr val="tx1"/>
                </a:solidFill>
                <a:latin typeface="Verdana" pitchFamily="34" charset="0"/>
                <a:ea typeface="+mn-ea"/>
                <a:cs typeface="Arial" pitchFamily="34" charset="0"/>
              </a:rPr>
              <a:t>Improve the granularity and timeliness of the data feeding other utility applications</a:t>
            </a:r>
          </a:p>
          <a:p>
            <a:pPr>
              <a:buFont typeface="Arial" pitchFamily="34" charset="0"/>
              <a:buChar char="•"/>
            </a:pPr>
            <a:r>
              <a:rPr lang="en-US" sz="1100" kern="1200" baseline="0" dirty="0" smtClean="0">
                <a:solidFill>
                  <a:schemeClr val="tx1"/>
                </a:solidFill>
                <a:latin typeface="Verdana" pitchFamily="34" charset="0"/>
                <a:ea typeface="+mn-ea"/>
                <a:cs typeface="Arial" pitchFamily="34" charset="0"/>
              </a:rPr>
              <a:t> Increase grid efficiency through historical data mining</a:t>
            </a:r>
          </a:p>
          <a:p>
            <a:pPr>
              <a:buFont typeface="Arial" pitchFamily="34" charset="0"/>
              <a:buChar char="•"/>
            </a:pPr>
            <a:r>
              <a:rPr lang="en-US" sz="1100" kern="1200" baseline="0" dirty="0" smtClean="0">
                <a:solidFill>
                  <a:schemeClr val="tx1"/>
                </a:solidFill>
                <a:latin typeface="Verdana" pitchFamily="34" charset="0"/>
                <a:ea typeface="+mn-ea"/>
                <a:cs typeface="Arial" pitchFamily="34" charset="0"/>
              </a:rPr>
              <a:t> </a:t>
            </a:r>
            <a:r>
              <a:rPr lang="en-US" sz="1900" dirty="0" smtClean="0"/>
              <a:t>Improve grid reliability and customer service</a:t>
            </a:r>
            <a:endParaRPr lang="en-US" sz="1200" dirty="0" smtClean="0">
              <a:latin typeface="MetaNormalLF-Roman" charset="0"/>
              <a:ea typeface="ＭＳ Ｐゴシック" charset="0"/>
            </a:endParaRPr>
          </a:p>
          <a:p>
            <a:endParaRPr lang="en-US" sz="1200" b="1" kern="1200" dirty="0" smtClean="0">
              <a:solidFill>
                <a:schemeClr val="tx1"/>
              </a:solidFill>
              <a:latin typeface="Verdana" pitchFamily="34" charset="0"/>
              <a:ea typeface="+mn-ea"/>
              <a:cs typeface="Arial" pitchFamily="34" charset="0"/>
            </a:endParaRPr>
          </a:p>
          <a:p>
            <a:r>
              <a:rPr lang="en-US" sz="1200" b="1" kern="1200" dirty="0" smtClean="0">
                <a:solidFill>
                  <a:schemeClr val="tx1"/>
                </a:solidFill>
                <a:latin typeface="Verdana" pitchFamily="34" charset="0"/>
                <a:ea typeface="+mn-ea"/>
                <a:cs typeface="Arial" pitchFamily="34" charset="0"/>
              </a:rPr>
              <a:t>Additional Details:</a:t>
            </a:r>
          </a:p>
          <a:p>
            <a:pPr>
              <a:buFont typeface="Arial" pitchFamily="34" charset="0"/>
              <a:buChar char="•"/>
            </a:pPr>
            <a:r>
              <a:rPr lang="en-US" sz="1200" dirty="0" smtClean="0">
                <a:latin typeface="MetaNormalLF-Roman" charset="0"/>
                <a:ea typeface="ＭＳ Ｐゴシック" charset="0"/>
              </a:rPr>
              <a:t> http://www.greenplum.com/sites/default/files/Silver_Spring_Networks_Case_Study_1.pdf</a:t>
            </a:r>
          </a:p>
          <a:p>
            <a:pPr>
              <a:buFont typeface="Arial" pitchFamily="34" charset="0"/>
              <a:buChar char="•"/>
            </a:pPr>
            <a:r>
              <a:rPr lang="en-US" sz="1200" dirty="0" smtClean="0">
                <a:latin typeface="MetaNormalLF-Roman" charset="0"/>
                <a:ea typeface="ＭＳ Ｐゴシック" charset="0"/>
              </a:rPr>
              <a:t> http://www.smartmeters.com/the-news/811-greenplum-software-brings-mad-skills-to-silver-spring-networks.html</a:t>
            </a: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lang="en-US" sz="1200" kern="1200" dirty="0" smtClean="0">
              <a:solidFill>
                <a:schemeClr val="tx1"/>
              </a:solidFill>
              <a:effectLst/>
              <a:latin typeface="Verdana" pitchFamily="34" charset="0"/>
              <a:ea typeface="+mn-ea"/>
              <a:cs typeface="Arial" pitchFamily="34" charset="0"/>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200" kern="1200" dirty="0" smtClean="0">
                <a:solidFill>
                  <a:schemeClr val="tx1"/>
                </a:solidFill>
                <a:effectLst/>
                <a:latin typeface="Verdana" pitchFamily="34" charset="0"/>
                <a:ea typeface="+mn-ea"/>
                <a:cs typeface="Arial" pitchFamily="34" charset="0"/>
              </a:rPr>
              <a:t>“Utilities historically send higher voltage power down the lines than is needed to meet regulated levels,” said </a:t>
            </a:r>
            <a:r>
              <a:rPr lang="en-US" sz="1200" kern="1200" dirty="0" err="1" smtClean="0">
                <a:solidFill>
                  <a:schemeClr val="tx1"/>
                </a:solidFill>
                <a:effectLst/>
                <a:latin typeface="Verdana" pitchFamily="34" charset="0"/>
                <a:ea typeface="+mn-ea"/>
                <a:cs typeface="Arial" pitchFamily="34" charset="0"/>
              </a:rPr>
              <a:t>Yeung</a:t>
            </a:r>
            <a:r>
              <a:rPr lang="en-US" sz="1200" kern="1200" dirty="0" smtClean="0">
                <a:solidFill>
                  <a:schemeClr val="tx1"/>
                </a:solidFill>
                <a:effectLst/>
                <a:latin typeface="Verdana" pitchFamily="34" charset="0"/>
                <a:ea typeface="+mn-ea"/>
                <a:cs typeface="Arial" pitchFamily="34" charset="0"/>
              </a:rPr>
              <a:t>. “That extra voltage is wasted – we as consumers do not reap any material benefit from having that level too high, but we do end up paying for it. If instead the utility could understand the true voltage levels at each house, they could send the appropriate voltage level down the line, reducing waste for all of us.” </a:t>
            </a:r>
            <a:endParaRPr lang="en-US" sz="1400" dirty="0" smtClean="0"/>
          </a:p>
          <a:p>
            <a:pPr>
              <a:buFont typeface="Arial" pitchFamily="34" charset="0"/>
              <a:buNone/>
            </a:pPr>
            <a:endParaRPr lang="en-US" sz="1200" dirty="0" smtClean="0">
              <a:latin typeface="MetaNormalLF-Roman" charset="0"/>
              <a:ea typeface="ＭＳ Ｐゴシック" charset="0"/>
            </a:endParaRPr>
          </a:p>
          <a:p>
            <a:pPr marL="0" indent="0">
              <a:buFont typeface="Arial"/>
              <a:buNone/>
            </a:pPr>
            <a:endParaRPr lang="en-US" sz="1200" kern="1200" dirty="0" smtClean="0">
              <a:solidFill>
                <a:schemeClr val="tx1"/>
              </a:solidFill>
              <a:effectLst/>
              <a:latin typeface="Verdana" pitchFamily="34" charset="0"/>
              <a:ea typeface="+mn-ea"/>
              <a:cs typeface="Arial" pitchFamily="34" charset="0"/>
            </a:endParaRPr>
          </a:p>
        </p:txBody>
      </p:sp>
      <p:sp>
        <p:nvSpPr>
          <p:cNvPr id="4" name="Slide Number Placeholder 3"/>
          <p:cNvSpPr>
            <a:spLocks noGrp="1"/>
          </p:cNvSpPr>
          <p:nvPr>
            <p:ph type="sldNum" sz="quarter" idx="10"/>
          </p:nvPr>
        </p:nvSpPr>
        <p:spPr>
          <a:xfrm>
            <a:off x="3927475" y="8758238"/>
            <a:ext cx="3005138" cy="460375"/>
          </a:xfrm>
          <a:prstGeom prst="rect">
            <a:avLst/>
          </a:prstGeom>
        </p:spPr>
        <p:txBody>
          <a:bodyPr/>
          <a:lstStyle/>
          <a:p>
            <a:fld id="{4A0B0514-9AB1-204B-9122-5630CD606A96}" type="slidenum">
              <a:rPr lang="en-US" smtClean="0"/>
              <a:pPr/>
              <a:t>19</a:t>
            </a:fld>
            <a:endParaRPr lang="en-US" dirty="0"/>
          </a:p>
        </p:txBody>
      </p:sp>
    </p:spTree>
    <p:extLst>
      <p:ext uri="{BB962C8B-B14F-4D97-AF65-F5344CB8AC3E}">
        <p14:creationId xmlns:p14="http://schemas.microsoft.com/office/powerpoint/2010/main" val="386257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The sources of information are expanding.</a:t>
            </a:r>
            <a:r>
              <a:rPr lang="en-US" sz="1200" baseline="0" dirty="0" smtClean="0"/>
              <a:t>  Many new sources are machine generated.  It’s also big files (</a:t>
            </a:r>
            <a:r>
              <a:rPr lang="en-US" sz="1200" baseline="0" dirty="0" err="1" smtClean="0"/>
              <a:t>siesmic</a:t>
            </a:r>
            <a:r>
              <a:rPr lang="en-US" sz="1200" baseline="0" dirty="0" smtClean="0"/>
              <a:t> scans can be 5TB per file) and massive numbers of small files (email, social media).</a:t>
            </a:r>
          </a:p>
          <a:p>
            <a:pPr marL="171450" indent="-171450">
              <a:buFont typeface="Arial"/>
              <a:buChar char="•"/>
            </a:pPr>
            <a:r>
              <a:rPr lang="en-US" sz="1200" dirty="0"/>
              <a:t>Leading companies for decades have always sought to leverage new sources of data, and the insights that can be gleaned from those data sources, as new sources of competitive advantage.</a:t>
            </a:r>
          </a:p>
          <a:p>
            <a:pPr marL="571500" lvl="1" indent="-171450">
              <a:buFont typeface="Arial"/>
              <a:buChar char="•"/>
            </a:pPr>
            <a:r>
              <a:rPr lang="en-US" sz="1200" dirty="0"/>
              <a:t>More detailed structured data</a:t>
            </a:r>
          </a:p>
          <a:p>
            <a:pPr marL="571500" lvl="1" indent="-171450">
              <a:buFont typeface="Arial"/>
              <a:buChar char="•"/>
            </a:pPr>
            <a:r>
              <a:rPr lang="en-US" sz="1200" dirty="0"/>
              <a:t>New unstructured data</a:t>
            </a:r>
          </a:p>
          <a:p>
            <a:pPr marL="571500" lvl="1" indent="-171450">
              <a:buFont typeface="Arial"/>
              <a:buChar char="•"/>
            </a:pPr>
            <a:r>
              <a:rPr lang="en-US" sz="1200" dirty="0"/>
              <a:t>Device-generated data</a:t>
            </a:r>
          </a:p>
          <a:p>
            <a:pPr marL="171450" indent="-171450">
              <a:buFont typeface="Arial"/>
              <a:buChar char="•"/>
            </a:pPr>
            <a:r>
              <a:rPr lang="en-US" sz="1200" dirty="0"/>
              <a:t>But big data isn’t only about data, a comprehensive big data strategy also needs to consider the role and prominence of new, enabling-technologies such as:</a:t>
            </a:r>
          </a:p>
          <a:p>
            <a:pPr marL="571500" lvl="1" indent="-171450">
              <a:buFont typeface="Arial"/>
              <a:buChar char="•"/>
            </a:pPr>
            <a:r>
              <a:rPr lang="en-US" sz="1200" dirty="0"/>
              <a:t>Scale out storage</a:t>
            </a:r>
          </a:p>
          <a:p>
            <a:pPr marL="571500" lvl="1" indent="-171450">
              <a:buFont typeface="Arial"/>
              <a:buChar char="•"/>
            </a:pPr>
            <a:r>
              <a:rPr lang="en-US" sz="1200" dirty="0"/>
              <a:t>MPP database architectures</a:t>
            </a:r>
          </a:p>
          <a:p>
            <a:pPr marL="571500" lvl="1" indent="-171450">
              <a:buFont typeface="Arial"/>
              <a:buChar char="•"/>
            </a:pPr>
            <a:r>
              <a:rPr lang="en-US" sz="1200" dirty="0"/>
              <a:t>Hadoop and the Hadoop ecosystem</a:t>
            </a:r>
          </a:p>
          <a:p>
            <a:pPr marL="571500" lvl="1" indent="-171450">
              <a:buFont typeface="Arial"/>
              <a:buChar char="•"/>
            </a:pPr>
            <a:r>
              <a:rPr lang="en-US" sz="1200" dirty="0"/>
              <a:t>In-database analytics</a:t>
            </a:r>
          </a:p>
          <a:p>
            <a:pPr marL="571500" lvl="1" indent="-171450">
              <a:buFont typeface="Arial"/>
              <a:buChar char="•"/>
            </a:pPr>
            <a:r>
              <a:rPr lang="en-US" sz="1200" dirty="0"/>
              <a:t>In-memory computing</a:t>
            </a:r>
          </a:p>
          <a:p>
            <a:pPr marL="571500" lvl="1" indent="-171450">
              <a:buFont typeface="Arial"/>
              <a:buChar char="•"/>
            </a:pPr>
            <a:r>
              <a:rPr lang="en-US" sz="1200" dirty="0"/>
              <a:t>Data virtualization</a:t>
            </a:r>
          </a:p>
          <a:p>
            <a:pPr marL="571500" lvl="1" indent="-171450">
              <a:buFont typeface="Arial"/>
              <a:buChar char="•"/>
            </a:pPr>
            <a:r>
              <a:rPr lang="en-US" sz="1200" dirty="0"/>
              <a:t>Data visualization</a:t>
            </a:r>
          </a:p>
          <a:p>
            <a:endParaRPr lang="en-US" sz="1200" dirty="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a:lstStyle/>
          <a:p>
            <a:r>
              <a:rPr lang="en-US" dirty="0" smtClean="0">
                <a:latin typeface="MetaNormalLF-Roman" pitchFamily="34" charset="0"/>
                <a:ea typeface="Arial Unicode MS" pitchFamily="34" charset="-128"/>
              </a:rPr>
              <a:t>Enter Greenplum HD.</a:t>
            </a:r>
          </a:p>
          <a:p>
            <a:r>
              <a:rPr lang="en-US" dirty="0" smtClean="0">
                <a:latin typeface="MetaNormalLF-Roman" pitchFamily="34" charset="0"/>
                <a:ea typeface="Arial Unicode MS" pitchFamily="34" charset="-128"/>
              </a:rPr>
              <a:t>Greenplum HD is the enterprise-ready </a:t>
            </a:r>
            <a:r>
              <a:rPr lang="en-US" dirty="0" err="1" smtClean="0">
                <a:latin typeface="MetaNormalLF-Roman" pitchFamily="34" charset="0"/>
                <a:ea typeface="Arial Unicode MS" pitchFamily="34" charset="-128"/>
              </a:rPr>
              <a:t>Hadoop</a:t>
            </a:r>
            <a:r>
              <a:rPr lang="en-US" dirty="0" smtClean="0">
                <a:latin typeface="MetaNormalLF-Roman" pitchFamily="34" charset="0"/>
                <a:ea typeface="Arial Unicode MS" pitchFamily="34" charset="-128"/>
              </a:rPr>
              <a:t>. It provides a complete platform including installation, training, global support and value add beyond simple packaging of the Apache and other distributions. </a:t>
            </a:r>
          </a:p>
          <a:p>
            <a:r>
              <a:rPr lang="en-US" dirty="0" smtClean="0">
                <a:latin typeface="MetaNormalLF-Roman" pitchFamily="34" charset="0"/>
                <a:ea typeface="Arial Unicode MS" pitchFamily="34" charset="-128"/>
              </a:rPr>
              <a:t>(cover slide)</a:t>
            </a:r>
          </a:p>
          <a:p>
            <a:r>
              <a:rPr lang="en-US" dirty="0" smtClean="0">
                <a:latin typeface="MetaNormalLF-Roman" pitchFamily="34" charset="0"/>
                <a:ea typeface="Arial Unicode MS" pitchFamily="34" charset="-128"/>
              </a:rPr>
              <a:t>We are offering both a free community edition and an enterprise edition. </a:t>
            </a:r>
          </a:p>
          <a:p>
            <a:r>
              <a:rPr lang="en-US" dirty="0" smtClean="0">
                <a:latin typeface="MetaBoldLF-Roman" pitchFamily="34" charset="0"/>
                <a:ea typeface="Arial Unicode MS" pitchFamily="34" charset="-128"/>
              </a:rPr>
              <a:t>The EMC Greenplum HD Community Edition</a:t>
            </a:r>
            <a:r>
              <a:rPr lang="en-US" dirty="0" smtClean="0">
                <a:latin typeface="MetaNormalLF-Roman" pitchFamily="34" charset="0"/>
                <a:ea typeface="Arial Unicode MS" pitchFamily="34" charset="-128"/>
              </a:rPr>
              <a:t> is a free download that is a 100 percent open source certified version of the Apache </a:t>
            </a:r>
            <a:r>
              <a:rPr lang="en-US" dirty="0" err="1" smtClean="0">
                <a:latin typeface="MetaNormalLF-Roman" pitchFamily="34" charset="0"/>
                <a:ea typeface="Arial Unicode MS" pitchFamily="34" charset="-128"/>
              </a:rPr>
              <a:t>Hadoop</a:t>
            </a:r>
            <a:r>
              <a:rPr lang="en-US" dirty="0" smtClean="0">
                <a:latin typeface="MetaNormalLF-Roman" pitchFamily="34" charset="0"/>
                <a:ea typeface="Arial Unicode MS" pitchFamily="34" charset="-128"/>
              </a:rPr>
              <a:t> stack with HDFS, </a:t>
            </a:r>
            <a:r>
              <a:rPr lang="en-US" dirty="0" err="1" smtClean="0">
                <a:latin typeface="MetaNormalLF-Roman" pitchFamily="34" charset="0"/>
                <a:ea typeface="Arial Unicode MS" pitchFamily="34" charset="-128"/>
              </a:rPr>
              <a:t>MapReduce</a:t>
            </a:r>
            <a:r>
              <a:rPr lang="en-US" dirty="0" smtClean="0">
                <a:latin typeface="MetaNormalLF-Roman" pitchFamily="34" charset="0"/>
                <a:ea typeface="Arial Unicode MS" pitchFamily="34" charset="-128"/>
              </a:rPr>
              <a:t>, Zookeeper, Hive and </a:t>
            </a:r>
            <a:r>
              <a:rPr lang="en-US" dirty="0" err="1" smtClean="0">
                <a:latin typeface="MetaNormalLF-Roman" pitchFamily="34" charset="0"/>
                <a:ea typeface="Arial Unicode MS" pitchFamily="34" charset="-128"/>
              </a:rPr>
              <a:t>HBase</a:t>
            </a:r>
            <a:r>
              <a:rPr lang="en-US" dirty="0" smtClean="0">
                <a:latin typeface="MetaNormalLF-Roman" pitchFamily="34" charset="0"/>
                <a:ea typeface="Arial Unicode MS" pitchFamily="34" charset="-128"/>
              </a:rPr>
              <a:t>. We provide fault tolerance of the single points of failure in standard </a:t>
            </a:r>
            <a:r>
              <a:rPr lang="en-US" dirty="0" err="1" smtClean="0">
                <a:latin typeface="MetaNormalLF-Roman" pitchFamily="34" charset="0"/>
                <a:ea typeface="Arial Unicode MS" pitchFamily="34" charset="-128"/>
              </a:rPr>
              <a:t>Hadoop</a:t>
            </a:r>
            <a:r>
              <a:rPr lang="en-US" dirty="0" smtClean="0">
                <a:latin typeface="MetaNormalLF-Roman" pitchFamily="34" charset="0"/>
                <a:ea typeface="Arial Unicode MS" pitchFamily="34" charset="-128"/>
              </a:rPr>
              <a:t> implementations. Product support and upgrade subscriptions are available for purchase for the free community edition.</a:t>
            </a:r>
          </a:p>
          <a:p>
            <a:r>
              <a:rPr lang="en-US" dirty="0" smtClean="0">
                <a:latin typeface="MetaBoldLF-Roman" pitchFamily="34" charset="0"/>
                <a:ea typeface="Arial Unicode MS" pitchFamily="34" charset="-128"/>
              </a:rPr>
              <a:t>The EMC Greenplum HD Enterprise Edition</a:t>
            </a:r>
            <a:r>
              <a:rPr lang="en-US" dirty="0" smtClean="0">
                <a:latin typeface="MetaNormalLF-Roman" pitchFamily="34" charset="0"/>
                <a:ea typeface="Arial Unicode MS" pitchFamily="34" charset="-128"/>
              </a:rPr>
              <a:t> is a 100 percent interface-compatible implementation of the Apache </a:t>
            </a:r>
            <a:r>
              <a:rPr lang="en-US" dirty="0" err="1" smtClean="0">
                <a:latin typeface="MetaNormalLF-Roman" pitchFamily="34" charset="0"/>
                <a:ea typeface="Arial Unicode MS" pitchFamily="34" charset="-128"/>
              </a:rPr>
              <a:t>Hadoop</a:t>
            </a:r>
            <a:r>
              <a:rPr lang="en-US" dirty="0" smtClean="0">
                <a:latin typeface="MetaNormalLF-Roman" pitchFamily="34" charset="0"/>
                <a:ea typeface="Arial Unicode MS" pitchFamily="34" charset="-128"/>
              </a:rPr>
              <a:t> stack. By maintaining interface compatibility, the Enterprise Edition provides seamless application portability while delivering advanced features required by larger organizations. This enterprise – grade </a:t>
            </a:r>
            <a:r>
              <a:rPr lang="en-US" altLang="en-US" dirty="0" smtClean="0">
                <a:latin typeface="MetaNormalLF-Roman" pitchFamily="34" charset="0"/>
                <a:ea typeface="Arial Unicode MS" pitchFamily="34" charset="-128"/>
              </a:rPr>
              <a:t>“</a:t>
            </a:r>
            <a:r>
              <a:rPr lang="en-US" dirty="0" smtClean="0">
                <a:latin typeface="MetaNormalLF-Roman" pitchFamily="34" charset="0"/>
                <a:ea typeface="Arial Unicode MS" pitchFamily="34" charset="-128"/>
              </a:rPr>
              <a:t>whole solution</a:t>
            </a:r>
            <a:r>
              <a:rPr lang="en-US" altLang="en-US" dirty="0" smtClean="0">
                <a:latin typeface="MetaNormalLF-Roman" pitchFamily="34" charset="0"/>
                <a:ea typeface="Arial Unicode MS" pitchFamily="34" charset="-128"/>
              </a:rPr>
              <a:t>”</a:t>
            </a:r>
            <a:r>
              <a:rPr lang="en-US" dirty="0" smtClean="0">
                <a:latin typeface="MetaNormalLF-Roman" pitchFamily="34" charset="0"/>
                <a:ea typeface="Arial Unicode MS" pitchFamily="34" charset="-128"/>
              </a:rPr>
              <a:t> is what organizations need to achieve success with </a:t>
            </a:r>
            <a:r>
              <a:rPr lang="en-US" dirty="0" err="1" smtClean="0">
                <a:latin typeface="MetaNormalLF-Roman" pitchFamily="34" charset="0"/>
                <a:ea typeface="Arial Unicode MS" pitchFamily="34" charset="-128"/>
              </a:rPr>
              <a:t>Hadoop</a:t>
            </a:r>
            <a:r>
              <a:rPr lang="en-US" dirty="0" smtClean="0">
                <a:latin typeface="MetaNormalLF-Roman" pitchFamily="34" charset="0"/>
                <a:ea typeface="Arial Unicode MS" pitchFamily="34" charset="-128"/>
              </a:rPr>
              <a:t>.</a:t>
            </a:r>
          </a:p>
          <a:p>
            <a:r>
              <a:rPr lang="en-US" dirty="0" smtClean="0">
                <a:latin typeface="MetaNormalLF-Roman" pitchFamily="34" charset="0"/>
                <a:ea typeface="Arial Unicode MS" pitchFamily="34" charset="-128"/>
              </a:rPr>
              <a:t>(cover slide)</a:t>
            </a:r>
          </a:p>
          <a:p>
            <a:r>
              <a:rPr lang="en-US" dirty="0" smtClean="0">
                <a:latin typeface="MetaNormalLF-Roman" pitchFamily="34" charset="0"/>
                <a:ea typeface="Arial Unicode MS" pitchFamily="34" charset="-128"/>
              </a:rPr>
              <a:t>Enterprises can now extend the trust they have in EMC to this revolutionary and transformative open source technology known as </a:t>
            </a:r>
            <a:r>
              <a:rPr lang="en-US" dirty="0" err="1" smtClean="0">
                <a:latin typeface="MetaNormalLF-Roman" pitchFamily="34" charset="0"/>
                <a:ea typeface="Arial Unicode MS" pitchFamily="34" charset="-128"/>
              </a:rPr>
              <a:t>Hadoop</a:t>
            </a:r>
            <a:r>
              <a:rPr lang="en-US" dirty="0" smtClean="0">
                <a:latin typeface="MetaNormalLF-Roman" pitchFamily="34" charset="0"/>
                <a:ea typeface="Arial Unicode MS" pitchFamily="34" charset="-128"/>
              </a:rPr>
              <a:t>.</a:t>
            </a:r>
          </a:p>
          <a:p>
            <a:r>
              <a:rPr lang="en-US" dirty="0" smtClean="0">
                <a:latin typeface="MetaNormalLF-Roman" pitchFamily="34" charset="0"/>
                <a:ea typeface="Arial Unicode MS" pitchFamily="34" charset="-128"/>
              </a:rP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Isilon</a:t>
            </a:r>
            <a:r>
              <a:rPr lang="en-US" baseline="0" dirty="0" smtClean="0"/>
              <a:t> now offers HDFS as an additional protocol in its operating system, </a:t>
            </a:r>
            <a:r>
              <a:rPr lang="en-US" baseline="0" dirty="0" err="1" smtClean="0"/>
              <a:t>OneFS</a:t>
            </a:r>
            <a:r>
              <a:rPr lang="en-US" baseline="0" dirty="0" smtClean="0"/>
              <a:t>.  </a:t>
            </a:r>
          </a:p>
          <a:p>
            <a:pPr marL="171450" indent="-171450">
              <a:buFont typeface="Arial"/>
              <a:buChar char="•"/>
            </a:pPr>
            <a:r>
              <a:rPr lang="en-US" dirty="0" smtClean="0"/>
              <a:t>By natively integrating </a:t>
            </a:r>
            <a:r>
              <a:rPr lang="en-US" dirty="0" err="1" smtClean="0"/>
              <a:t>Hadoop</a:t>
            </a:r>
            <a:r>
              <a:rPr lang="en-US" dirty="0" smtClean="0"/>
              <a:t> into an </a:t>
            </a:r>
            <a:r>
              <a:rPr lang="en-US" dirty="0" smtClean="0">
                <a:hlinkClick r:id="rId3"/>
              </a:rPr>
              <a:t>enterprise-class scale-out storage solution</a:t>
            </a:r>
            <a:r>
              <a:rPr lang="en-US" dirty="0" smtClean="0"/>
              <a:t> , EMC </a:t>
            </a:r>
            <a:r>
              <a:rPr lang="en-US" dirty="0" err="1" smtClean="0"/>
              <a:t>Isilon</a:t>
            </a:r>
            <a:r>
              <a:rPr lang="en-US" dirty="0" smtClean="0"/>
              <a:t> enables customers to leverage end-to-end data protection including Snapshots, Replication and Backup for their </a:t>
            </a:r>
            <a:r>
              <a:rPr lang="en-US" dirty="0" err="1" smtClean="0"/>
              <a:t>Hadoop</a:t>
            </a:r>
            <a:r>
              <a:rPr lang="en-US" dirty="0" smtClean="0"/>
              <a:t> Big Data. </a:t>
            </a:r>
          </a:p>
          <a:p>
            <a:pPr marL="171450" indent="-171450">
              <a:buFont typeface="Arial"/>
              <a:buChar char="•"/>
            </a:pPr>
            <a:r>
              <a:rPr lang="en-US" dirty="0" smtClean="0"/>
              <a:t>By combining EMC </a:t>
            </a:r>
            <a:r>
              <a:rPr lang="en-US" dirty="0" err="1" smtClean="0"/>
              <a:t>Isilon</a:t>
            </a:r>
            <a:r>
              <a:rPr lang="en-US" dirty="0" smtClean="0"/>
              <a:t> scale-out NAS with EMC </a:t>
            </a:r>
            <a:r>
              <a:rPr lang="en-US" dirty="0" err="1" smtClean="0"/>
              <a:t>Greenplum</a:t>
            </a:r>
            <a:r>
              <a:rPr lang="en-US" dirty="0" smtClean="0"/>
              <a:t> HD, EMC reduces the complexities associated with </a:t>
            </a:r>
            <a:r>
              <a:rPr lang="en-US" dirty="0" err="1" smtClean="0"/>
              <a:t>Hadoop</a:t>
            </a:r>
            <a:r>
              <a:rPr lang="en-US" dirty="0" smtClean="0"/>
              <a:t> deployments and allows enterprises to easily extract business value from unstructured data. </a:t>
            </a:r>
            <a:endParaRPr lang="en-US" baseline="0" dirty="0" smtClean="0"/>
          </a:p>
          <a:p>
            <a:pPr marL="171450" indent="-171450">
              <a:buFont typeface="Arial"/>
              <a:buChar char="•"/>
            </a:pPr>
            <a:r>
              <a:rPr lang="en-US" dirty="0" smtClean="0"/>
              <a:t>EMC satisfies the requirements of business critical enterprise environments with the first end-to-end </a:t>
            </a:r>
            <a:r>
              <a:rPr lang="en-US" dirty="0" err="1" smtClean="0"/>
              <a:t>Hadoop</a:t>
            </a:r>
            <a:r>
              <a:rPr lang="en-US" dirty="0" smtClean="0"/>
              <a:t> solution combined with services, training and certification, and customer support. </a:t>
            </a:r>
            <a:endParaRPr lang="en-US" baseline="0" dirty="0" smtClean="0"/>
          </a:p>
          <a:p>
            <a:endParaRPr lang="en-US" baseline="0" dirty="0" smtClean="0"/>
          </a:p>
          <a:p>
            <a:endParaRPr lang="en-US" baseline="0" dirty="0" smtClean="0"/>
          </a:p>
          <a:p>
            <a:r>
              <a:rPr lang="en-US" dirty="0" smtClean="0"/>
              <a:t>http://</a:t>
            </a:r>
            <a:r>
              <a:rPr lang="en-US" dirty="0" err="1" smtClean="0"/>
              <a:t>www.emc.com</a:t>
            </a:r>
            <a:r>
              <a:rPr lang="en-US" dirty="0" smtClean="0"/>
              <a:t>/about/news/press/2012/20120131-01.htm</a:t>
            </a:r>
            <a:endParaRPr lang="en-US" dirty="0"/>
          </a:p>
        </p:txBody>
      </p:sp>
    </p:spTree>
    <p:extLst>
      <p:ext uri="{BB962C8B-B14F-4D97-AF65-F5344CB8AC3E}">
        <p14:creationId xmlns:p14="http://schemas.microsoft.com/office/powerpoint/2010/main" val="670728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http://</a:t>
            </a:r>
            <a:r>
              <a:rPr lang="en-US" dirty="0" err="1" smtClean="0"/>
              <a:t>www.greenplum.com</a:t>
            </a:r>
            <a:r>
              <a:rPr lang="en-US" dirty="0" smtClean="0"/>
              <a:t>/sites/default/files/ClickFox_case_study_0.pdf</a:t>
            </a: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3404826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a:bodyPr>
          <a:lstStyle/>
          <a:p>
            <a:pPr>
              <a:defRPr/>
            </a:pPr>
            <a:endParaRPr lang="en-US" dirty="0" smtClean="0"/>
          </a:p>
          <a:p>
            <a:pPr>
              <a:defRPr/>
            </a:pPr>
            <a:r>
              <a:rPr lang="en-US" dirty="0" smtClean="0"/>
              <a:t>Greenplum is working with an amazing group of customers to help them pursue business value from Analytics and participate in this era of Big Data. These industry leaders and innovative thinkers are doing extraordinary things with our platform. </a:t>
            </a:r>
          </a:p>
          <a:p>
            <a:pPr>
              <a:defRPr/>
            </a:pPr>
            <a:endParaRPr lang="en-US" dirty="0" smtClean="0"/>
          </a:p>
          <a:p>
            <a:pPr>
              <a:defRPr/>
            </a:pPr>
            <a:r>
              <a:rPr lang="en-US" dirty="0" smtClean="0"/>
              <a:t>Our expansive partner network ensures you protect your existing investments while having the opportunity to leverage the best available technology</a:t>
            </a:r>
          </a:p>
          <a:p>
            <a:pPr>
              <a:defRPr/>
            </a:pPr>
            <a:endParaRPr lang="en-US" dirty="0" smtClean="0"/>
          </a:p>
          <a:p>
            <a:pPr>
              <a:defRPr/>
            </a:pPr>
            <a:r>
              <a:rPr lang="en-US" dirty="0" smtClean="0"/>
              <a:t>Greenplum is proud to work with this extraordinary customer and partner ecosystem.</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phase of the journey to big data involves changing the process</a:t>
            </a:r>
            <a:r>
              <a:rPr lang="en-US" baseline="0" dirty="0" smtClean="0"/>
              <a:t> that is used to gain insight from your information.</a:t>
            </a:r>
          </a:p>
          <a:p>
            <a:r>
              <a:rPr lang="en-US" baseline="0" dirty="0" smtClean="0"/>
              <a:t>It moves from analytics to data science with the creation of a new role – the data scientist.  This person leads a cross-functional team to gain insights from data.  Data Science requires a high degree of collaboration to accelerate insights – sharing data sources and what people find.  </a:t>
            </a:r>
          </a:p>
          <a:p>
            <a:r>
              <a:rPr lang="en-US" baseline="0" dirty="0" smtClean="0"/>
              <a:t>It also requires self-service access to create new data marts ensuring that IT is serving the needs of the business with automation, rather than intervention.</a:t>
            </a:r>
            <a:endParaRPr lang="en-US" dirty="0"/>
          </a:p>
        </p:txBody>
      </p:sp>
    </p:spTree>
    <p:extLst>
      <p:ext uri="{BB962C8B-B14F-4D97-AF65-F5344CB8AC3E}">
        <p14:creationId xmlns:p14="http://schemas.microsoft.com/office/powerpoint/2010/main" val="1445855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ea typeface="ＭＳ Ｐゴシック" pitchFamily="34" charset="-128"/>
              </a:rPr>
              <a:t>You have heard us say </a:t>
            </a:r>
            <a:r>
              <a:rPr lang="en-US" sz="1200" dirty="0" err="1" smtClean="0">
                <a:ea typeface="ＭＳ Ｐゴシック" pitchFamily="34" charset="-128"/>
              </a:rPr>
              <a:t>Greenplum</a:t>
            </a:r>
            <a:r>
              <a:rPr lang="en-US" sz="1200" dirty="0" smtClean="0">
                <a:ea typeface="ＭＳ Ｐゴシック" pitchFamily="34" charset="-128"/>
              </a:rPr>
              <a:t> not just a database, but guess what, it</a:t>
            </a:r>
            <a:r>
              <a:rPr lang="en-US" altLang="en-US" sz="1200" dirty="0" smtClean="0">
                <a:ea typeface="ＭＳ Ｐゴシック" pitchFamily="34" charset="-128"/>
              </a:rPr>
              <a:t>’</a:t>
            </a:r>
            <a:r>
              <a:rPr lang="en-US" sz="1200" dirty="0" smtClean="0">
                <a:ea typeface="ＭＳ Ｐゴシック" pitchFamily="34" charset="-128"/>
              </a:rPr>
              <a:t>s also, </a:t>
            </a:r>
            <a:r>
              <a:rPr lang="en-US" sz="1200" dirty="0" err="1" smtClean="0">
                <a:ea typeface="ＭＳ Ｐゴシック" pitchFamily="34" charset="-128"/>
              </a:rPr>
              <a:t>Greenplum</a:t>
            </a:r>
            <a:r>
              <a:rPr lang="en-US" sz="1200" dirty="0" smtClean="0">
                <a:ea typeface="ＭＳ Ｐゴシック" pitchFamily="34" charset="-128"/>
              </a:rPr>
              <a:t>, not just about technology.</a:t>
            </a:r>
          </a:p>
          <a:p>
            <a:endParaRPr lang="en-US" sz="1200" dirty="0" smtClean="0">
              <a:ea typeface="ＭＳ Ｐゴシック" pitchFamily="34" charset="-128"/>
            </a:endParaRPr>
          </a:p>
          <a:p>
            <a:r>
              <a:rPr lang="en-US" sz="1200" dirty="0" smtClean="0">
                <a:ea typeface="ＭＳ Ｐゴシック" pitchFamily="34" charset="-128"/>
              </a:rPr>
              <a:t>Data science teams are an emerging practice that are making amazing things happen on big data on behalf of their organizations. </a:t>
            </a:r>
          </a:p>
          <a:p>
            <a:endParaRPr lang="en-US" sz="1200" dirty="0" smtClean="0">
              <a:ea typeface="ＭＳ Ｐゴシック" pitchFamily="34" charset="-128"/>
            </a:endParaRPr>
          </a:p>
          <a:p>
            <a:r>
              <a:rPr lang="en-US" sz="1200" dirty="0" smtClean="0">
                <a:ea typeface="ＭＳ Ｐゴシック" pitchFamily="34" charset="-128"/>
              </a:rPr>
              <a:t>Our commitment to the future of data science is represented by our collaboration with Stanford and Berkeley on data scientist curriculums and programs.</a:t>
            </a:r>
          </a:p>
          <a:p>
            <a:endParaRPr lang="en-US" sz="1200" dirty="0" smtClean="0">
              <a:ea typeface="ＭＳ Ｐゴシック" pitchFamily="34" charset="-128"/>
            </a:endParaRPr>
          </a:p>
          <a:p>
            <a:r>
              <a:rPr lang="en-US" sz="1200" dirty="0" smtClean="0">
                <a:ea typeface="ＭＳ Ｐゴシック" pitchFamily="34" charset="-128"/>
              </a:rPr>
              <a:t>We also have our own amazing data scientist practice with leading PHDs that have expertise in leading analytic tools. This team works every day with our customers advancing their projects and enabling new things from data.</a:t>
            </a:r>
          </a:p>
          <a:p>
            <a:endParaRPr lang="en-US" sz="1200" dirty="0" smtClean="0">
              <a:ea typeface="ＭＳ Ｐゴシック" pitchFamily="34" charset="-128"/>
            </a:endParaRPr>
          </a:p>
          <a:p>
            <a:r>
              <a:rPr lang="en-US" sz="1200" dirty="0" smtClean="0">
                <a:ea typeface="ＭＳ Ｐゴシック" pitchFamily="34" charset="-128"/>
              </a:rPr>
              <a:t>And it</a:t>
            </a:r>
            <a:r>
              <a:rPr lang="en-US" altLang="en-US" sz="1200" dirty="0" smtClean="0">
                <a:ea typeface="ＭＳ Ｐゴシック" pitchFamily="34" charset="-128"/>
              </a:rPr>
              <a:t>’</a:t>
            </a:r>
            <a:r>
              <a:rPr lang="en-US" sz="1200" dirty="0" smtClean="0">
                <a:ea typeface="ＭＳ Ｐゴシック" pitchFamily="34" charset="-128"/>
              </a:rPr>
              <a:t>s investment in the community. We recently announced, with the help of several partners,  a 1000 node </a:t>
            </a:r>
            <a:r>
              <a:rPr lang="en-US" sz="1200" dirty="0" err="1" smtClean="0">
                <a:ea typeface="ＭＳ Ｐゴシック" pitchFamily="34" charset="-128"/>
              </a:rPr>
              <a:t>Hadoop</a:t>
            </a:r>
            <a:r>
              <a:rPr lang="en-US" sz="1200" dirty="0" smtClean="0">
                <a:ea typeface="ＭＳ Ｐゴシック" pitchFamily="34" charset="-128"/>
              </a:rPr>
              <a:t> cluster called the </a:t>
            </a:r>
            <a:r>
              <a:rPr lang="en-US" sz="1200" dirty="0" err="1" smtClean="0">
                <a:ea typeface="ＭＳ Ｐゴシック" pitchFamily="34" charset="-128"/>
              </a:rPr>
              <a:t>Greenplum</a:t>
            </a:r>
            <a:r>
              <a:rPr lang="en-US" sz="1200" dirty="0" smtClean="0">
                <a:ea typeface="ＭＳ Ｐゴシック" pitchFamily="34" charset="-128"/>
              </a:rPr>
              <a:t> Analytic workbench for </a:t>
            </a:r>
            <a:r>
              <a:rPr lang="en-US" sz="1200" dirty="0" err="1" smtClean="0">
                <a:ea typeface="ＭＳ Ｐゴシック" pitchFamily="34" charset="-128"/>
              </a:rPr>
              <a:t>Hadoop</a:t>
            </a:r>
            <a:r>
              <a:rPr lang="en-US" sz="1200" dirty="0" smtClean="0">
                <a:ea typeface="ＭＳ Ｐゴシック" pitchFamily="34" charset="-128"/>
              </a:rPr>
              <a:t>. The only one of its kind in the industry. We will always have community editions of our software available for free. And we continue to invest in the practice by creating an publicizing events like the data scientist summits.</a:t>
            </a:r>
          </a:p>
          <a:p>
            <a:endParaRPr lang="en-US" sz="1200" dirty="0" smtClean="0">
              <a:ea typeface="ＭＳ Ｐゴシック" pitchFamily="34" charset="-128"/>
            </a:endParaRPr>
          </a:p>
          <a:p>
            <a:pPr marL="0" indent="0">
              <a:buFont typeface="Arial"/>
              <a:buNone/>
            </a:pPr>
            <a:endParaRPr lang="en-US" sz="1200" dirty="0"/>
          </a:p>
        </p:txBody>
      </p:sp>
    </p:spTree>
    <p:extLst>
      <p:ext uri="{BB962C8B-B14F-4D97-AF65-F5344CB8AC3E}">
        <p14:creationId xmlns:p14="http://schemas.microsoft.com/office/powerpoint/2010/main" val="234140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still have some fundamental challenges n front of that involve people</a:t>
            </a:r>
            <a:r>
              <a:rPr lang="en-US" baseline="0" dirty="0" smtClean="0"/>
              <a:t> and the analytic processes.  What our customers have told us that in the old way, their data scientists would ask IT for data sets and the process was so time consuming that by the time the data arrived, it was too  late.  And often, analysts themselves would work in isolation.  They didn’t share best practices with others that other analysts would have to always “re-invent the wheel” </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can analytic processes be like </a:t>
            </a:r>
            <a:r>
              <a:rPr lang="en-US" dirty="0" err="1" smtClean="0"/>
              <a:t>Facebook</a:t>
            </a:r>
            <a:r>
              <a:rPr lang="en-US" baseline="0" dirty="0" smtClean="0"/>
              <a:t> where we can always collaborate in real-time?  Why can’t we create a collaborative environment where we are learning from each other and participating in analysis of large data sets and sharing results in real time?  </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this new analytic environment is what we offer.  This</a:t>
            </a:r>
            <a:r>
              <a:rPr lang="en-US" baseline="0" dirty="0" smtClean="0"/>
              <a:t> new environment allows analysts to self-service provision sandbox environments where in they can analyze data sets in real time.  The environment is iterative, agile and the entire team can view the data sets and collaborate, interact and respond with others in real-time.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a:buChar char="•"/>
            </a:pPr>
            <a:r>
              <a:rPr lang="en-US" sz="1200" dirty="0" smtClean="0">
                <a:latin typeface="Verdana"/>
                <a:cs typeface="Verdana"/>
              </a:rPr>
              <a:t>More than just about technology and data, Big data is a business transformational enabler – it’s an industry inflection point.</a:t>
            </a:r>
          </a:p>
          <a:p>
            <a:pPr marL="171450" indent="-171450">
              <a:buFont typeface="Arial"/>
              <a:buChar char="•"/>
            </a:pPr>
            <a:r>
              <a:rPr lang="en-US" sz="1200" dirty="0" smtClean="0">
                <a:latin typeface="Verdana"/>
                <a:cs typeface="Verdana"/>
              </a:rPr>
              <a:t>Big data has the potential to transform the very essence of how a company runs its business, interfaces with its customers and outflanks its competition</a:t>
            </a:r>
          </a:p>
          <a:p>
            <a:pPr marL="571500" lvl="1" indent="-171450">
              <a:spcBef>
                <a:spcPts val="1200"/>
              </a:spcBef>
              <a:buFont typeface="Arial"/>
              <a:buChar char="•"/>
            </a:pPr>
            <a:r>
              <a:rPr lang="en-US" sz="1200" dirty="0" smtClean="0">
                <a:latin typeface="Verdana"/>
                <a:cs typeface="Verdana"/>
              </a:rPr>
              <a:t>Transform the business from a “rear-view mirror” perspective, to a forward-looking, predictive windshield that guides business decisions</a:t>
            </a:r>
          </a:p>
          <a:p>
            <a:pPr marL="571500" lvl="1" indent="-171450">
              <a:spcBef>
                <a:spcPts val="1200"/>
              </a:spcBef>
              <a:buFont typeface="Arial"/>
              <a:buChar char="•"/>
            </a:pPr>
            <a:r>
              <a:rPr lang="en-US" sz="1200" dirty="0" smtClean="0">
                <a:latin typeface="Verdana"/>
                <a:cs typeface="Verdana"/>
              </a:rPr>
              <a:t>That leverages less than 10</a:t>
            </a:r>
            <a:r>
              <a:rPr lang="en-US" sz="1200" dirty="0">
                <a:latin typeface="Verdana"/>
                <a:cs typeface="Verdana"/>
              </a:rPr>
              <a:t>% of </a:t>
            </a:r>
            <a:r>
              <a:rPr lang="en-US" sz="1200" dirty="0" smtClean="0">
                <a:latin typeface="Verdana"/>
                <a:cs typeface="Verdana"/>
              </a:rPr>
              <a:t>the available enterprise data, to a business model that extracts every last ounce of insights across and between all available data</a:t>
            </a:r>
          </a:p>
          <a:p>
            <a:pPr marL="571500" lvl="1" indent="-171450">
              <a:spcBef>
                <a:spcPts val="1200"/>
              </a:spcBef>
              <a:buFont typeface="Arial"/>
              <a:buChar char="•"/>
            </a:pPr>
            <a:r>
              <a:rPr lang="en-US" sz="1200" dirty="0" smtClean="0">
                <a:latin typeface="Verdana"/>
                <a:cs typeface="Verdana"/>
              </a:rPr>
              <a:t>Relying upon data that is incomplete, disjointed and sometimes even inaccurate, to a strategic data asset that is available in real-time and correlated across a variety of data sources</a:t>
            </a:r>
          </a:p>
          <a:p>
            <a:pPr indent="-112703"/>
            <a:endParaRPr lang="en-US" sz="1200" kern="1200" baseline="0" dirty="0" smtClean="0">
              <a:solidFill>
                <a:schemeClr val="tx1"/>
              </a:solidFill>
              <a:latin typeface="Verdana"/>
              <a:ea typeface="+mn-ea"/>
              <a:cs typeface="Verdana"/>
            </a:endParaRPr>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p:spTree>
    <p:extLst>
      <p:ext uri="{BB962C8B-B14F-4D97-AF65-F5344CB8AC3E}">
        <p14:creationId xmlns:p14="http://schemas.microsoft.com/office/powerpoint/2010/main" val="1698711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collaborative</a:t>
            </a:r>
            <a:r>
              <a:rPr lang="en-US" baseline="0" dirty="0" smtClean="0"/>
              <a:t> approach will force organization to evolve from the traditional model of having a barrier between IT and Business/Analysts to (next slide)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This more collaborative relationship among various members of the data science team.  In</a:t>
            </a:r>
            <a:r>
              <a:rPr lang="en-US" baseline="0" dirty="0" smtClean="0"/>
              <a:t> the next decade, we will see the emergence of the data scientist which combines the skills of a computer scientist, mathematician and BI analyst which are all skills required in Big Data.  </a:t>
            </a:r>
          </a:p>
          <a:p>
            <a:endParaRPr lang="en-US" baseline="0" dirty="0" smtClean="0"/>
          </a:p>
          <a:p>
            <a:r>
              <a:rPr lang="en-US" dirty="0" smtClean="0"/>
              <a:t>Greenplum </a:t>
            </a:r>
            <a:r>
              <a:rPr lang="en-US" dirty="0" err="1" smtClean="0"/>
              <a:t>Chrous</a:t>
            </a:r>
            <a:r>
              <a:rPr lang="en-US" dirty="0" smtClean="0"/>
              <a:t> allows members of the data science</a:t>
            </a:r>
            <a:r>
              <a:rPr lang="en-US" baseline="0" dirty="0" smtClean="0"/>
              <a:t> team to publish and share their data sources and their insights.</a:t>
            </a:r>
          </a:p>
          <a:p>
            <a:r>
              <a:rPr lang="en-US" baseline="0" dirty="0" smtClean="0"/>
              <a:t>You can search for other’s work, post your own work with notes and comment  on the work of others.</a:t>
            </a: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Greenplum </a:t>
            </a:r>
            <a:r>
              <a:rPr lang="en-US" dirty="0" err="1" smtClean="0"/>
              <a:t>Chrous</a:t>
            </a:r>
            <a:r>
              <a:rPr lang="en-US" dirty="0" smtClean="0"/>
              <a:t> allows members of the data science</a:t>
            </a:r>
            <a:r>
              <a:rPr lang="en-US" baseline="0" dirty="0" smtClean="0"/>
              <a:t> team to publish and share their data sources and their insights.</a:t>
            </a:r>
          </a:p>
          <a:p>
            <a:r>
              <a:rPr lang="en-US" baseline="0" dirty="0" smtClean="0"/>
              <a:t>You can search for other’s work, post your own work with notes and comment  on the work of others.</a:t>
            </a:r>
          </a:p>
          <a:p>
            <a:endParaRPr lang="en-US" baseline="0" dirty="0" smtClean="0"/>
          </a:p>
          <a:p>
            <a:r>
              <a:rPr lang="en-US" baseline="0" dirty="0" smtClean="0"/>
              <a:t>http://</a:t>
            </a:r>
            <a:r>
              <a:rPr lang="en-US" baseline="0" dirty="0" err="1" smtClean="0"/>
              <a:t>www.newsorganizer.com</a:t>
            </a:r>
            <a:r>
              <a:rPr lang="en-US" baseline="0" dirty="0" smtClean="0"/>
              <a:t>/article/building-a-bridge-along-the-en-3f94acdb7b925dff2568da4fdb1ce511/</a:t>
            </a:r>
          </a:p>
          <a:p>
            <a:endParaRPr lang="en-US" baseline="0" dirty="0" smtClean="0"/>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t>“Producing analytic insights with big data is definitely a team sport – to deliver insight requires the cooperation of a lot of folks to figure out how or why people are leaving a web site, for example.”</a:t>
            </a:r>
          </a:p>
          <a:p>
            <a:endParaRPr lang="en-US" baseline="0" dirty="0" smtClean="0"/>
          </a:p>
        </p:txBody>
      </p:sp>
    </p:spTree>
    <p:extLst>
      <p:ext uri="{BB962C8B-B14F-4D97-AF65-F5344CB8AC3E}">
        <p14:creationId xmlns:p14="http://schemas.microsoft.com/office/powerpoint/2010/main" val="2609306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phase 2,</a:t>
            </a:r>
            <a:r>
              <a:rPr lang="en-US" baseline="0" dirty="0" smtClean="0"/>
              <a:t> you have your data science team and your new big data infrastructure, the next step is about scaling the value of big data everywhere.</a:t>
            </a:r>
            <a:endParaRPr lang="en-US" dirty="0" smtClean="0"/>
          </a:p>
          <a:p>
            <a:r>
              <a:rPr lang="en-US" dirty="0" smtClean="0"/>
              <a:t>The</a:t>
            </a:r>
            <a:r>
              <a:rPr lang="en-US" baseline="0" dirty="0" smtClean="0"/>
              <a:t> final step in the Journey To Big Data is embed big data into applications.</a:t>
            </a:r>
          </a:p>
          <a:p>
            <a:endParaRPr lang="en-US" dirty="0"/>
          </a:p>
        </p:txBody>
      </p:sp>
    </p:spTree>
    <p:extLst>
      <p:ext uri="{BB962C8B-B14F-4D97-AF65-F5344CB8AC3E}">
        <p14:creationId xmlns:p14="http://schemas.microsoft.com/office/powerpoint/2010/main" val="3829390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100" kern="1200" dirty="0" smtClean="0">
                <a:solidFill>
                  <a:schemeClr val="tx1"/>
                </a:solidFill>
                <a:latin typeface="Verdana" pitchFamily="34" charset="0"/>
                <a:ea typeface="+mn-ea"/>
                <a:cs typeface="Arial" pitchFamily="34" charset="0"/>
              </a:rPr>
              <a:t>The</a:t>
            </a:r>
            <a:r>
              <a:rPr lang="en-US" sz="1100" kern="1200" baseline="0" dirty="0" smtClean="0">
                <a:solidFill>
                  <a:schemeClr val="tx1"/>
                </a:solidFill>
                <a:latin typeface="Verdana" pitchFamily="34" charset="0"/>
                <a:ea typeface="+mn-ea"/>
                <a:cs typeface="Arial" pitchFamily="34" charset="0"/>
              </a:rPr>
              <a:t> final thing we want to do in the realm of Big Data is we want to deliver Big Data at the point in time in which it is most impactful. Like Amazon, you get recommendations not the following day, but on the same day you make a purchase. We want to do the same in business applications—every time a business decision-maker is making a decision, we want them to have the data available. </a:t>
            </a:r>
            <a:endParaRPr lang="en-US" sz="1100" kern="1200" dirty="0" smtClean="0">
              <a:solidFill>
                <a:schemeClr val="tx1"/>
              </a:solidFill>
              <a:latin typeface="Verdana" pitchFamily="34" charset="0"/>
              <a:ea typeface="+mn-ea"/>
              <a:cs typeface="Arial" pitchFamily="34" charset="0"/>
            </a:endParaRPr>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Talk to Slide on XCP</a:t>
            </a:r>
          </a:p>
          <a:p>
            <a:pPr marL="171450" indent="-171450">
              <a:buFont typeface="Arial"/>
              <a:buChar char="•"/>
            </a:pPr>
            <a:r>
              <a:rPr lang="en-US" sz="1200" kern="1200" dirty="0" smtClean="0">
                <a:solidFill>
                  <a:schemeClr val="tx1"/>
                </a:solidFill>
                <a:latin typeface="+mn-lt"/>
                <a:ea typeface="+mn-ea"/>
                <a:cs typeface="+mn-cs"/>
              </a:rPr>
              <a:t>Taking standard for doc mgmt  </a:t>
            </a:r>
            <a:r>
              <a:rPr lang="en-US" sz="1200" kern="1200" dirty="0" err="1" smtClean="0">
                <a:solidFill>
                  <a:schemeClr val="tx1"/>
                </a:solidFill>
                <a:latin typeface="+mn-lt"/>
                <a:ea typeface="+mn-ea"/>
                <a:cs typeface="+mn-cs"/>
              </a:rPr>
              <a:t>Documentum</a:t>
            </a:r>
            <a:r>
              <a:rPr lang="en-US" sz="1200" kern="1200" dirty="0" smtClean="0">
                <a:solidFill>
                  <a:schemeClr val="tx1"/>
                </a:solidFill>
                <a:latin typeface="+mn-lt"/>
                <a:ea typeface="+mn-ea"/>
                <a:cs typeface="+mn-cs"/>
              </a:rPr>
              <a:t> making it better</a:t>
            </a:r>
          </a:p>
          <a:p>
            <a:pPr marL="171450" indent="-171450">
              <a:buFont typeface="Arial"/>
              <a:buChar char="•"/>
            </a:pPr>
            <a:r>
              <a:rPr lang="en-US" sz="1200" kern="1200" dirty="0" smtClean="0">
                <a:solidFill>
                  <a:schemeClr val="tx1"/>
                </a:solidFill>
                <a:latin typeface="+mn-lt"/>
                <a:ea typeface="+mn-ea"/>
                <a:cs typeface="+mn-cs"/>
              </a:rPr>
              <a:t>Later today in Rick Devenuti's keynote, announce</a:t>
            </a:r>
            <a:r>
              <a:rPr lang="en-US" sz="1200" kern="1200" baseline="0" dirty="0" smtClean="0">
                <a:solidFill>
                  <a:schemeClr val="tx1"/>
                </a:solidFill>
                <a:latin typeface="+mn-lt"/>
                <a:ea typeface="+mn-ea"/>
                <a:cs typeface="+mn-cs"/>
              </a:rPr>
              <a:t> and demo </a:t>
            </a:r>
            <a:r>
              <a:rPr lang="en-US" sz="1200" kern="1200" dirty="0" smtClean="0">
                <a:solidFill>
                  <a:schemeClr val="tx1"/>
                </a:solidFill>
                <a:latin typeface="+mn-lt"/>
                <a:ea typeface="+mn-ea"/>
                <a:cs typeface="+mn-cs"/>
              </a:rPr>
              <a:t>a service offering: EMC </a:t>
            </a:r>
            <a:r>
              <a:rPr lang="en-US" sz="1200" kern="1200" dirty="0" err="1" smtClean="0">
                <a:solidFill>
                  <a:schemeClr val="tx1"/>
                </a:solidFill>
                <a:latin typeface="+mn-lt"/>
                <a:ea typeface="+mn-ea"/>
                <a:cs typeface="+mn-cs"/>
              </a:rPr>
              <a:t>OnDemand</a:t>
            </a:r>
            <a:r>
              <a:rPr lang="en-US" sz="1200" kern="1200" dirty="0" smtClean="0">
                <a:solidFill>
                  <a:schemeClr val="tx1"/>
                </a:solidFill>
                <a:latin typeface="+mn-lt"/>
                <a:ea typeface="+mn-ea"/>
                <a:cs typeface="+mn-cs"/>
              </a:rPr>
              <a:t>.  </a:t>
            </a:r>
          </a:p>
          <a:p>
            <a:pPr marL="171450" indent="-171450">
              <a:buFont typeface="Arial"/>
              <a:buChar char="•"/>
            </a:pPr>
            <a:r>
              <a:rPr lang="en-US" sz="1200" kern="1200" dirty="0" smtClean="0">
                <a:solidFill>
                  <a:schemeClr val="tx1"/>
                </a:solidFill>
                <a:latin typeface="+mn-lt"/>
                <a:ea typeface="+mn-ea"/>
                <a:cs typeface="+mn-cs"/>
              </a:rPr>
              <a:t>EMC </a:t>
            </a:r>
            <a:r>
              <a:rPr lang="en-US" sz="1200" kern="1200" dirty="0" err="1" smtClean="0">
                <a:solidFill>
                  <a:schemeClr val="tx1"/>
                </a:solidFill>
                <a:latin typeface="+mn-lt"/>
                <a:ea typeface="+mn-ea"/>
                <a:cs typeface="+mn-cs"/>
              </a:rPr>
              <a:t>OnDemand</a:t>
            </a:r>
            <a:r>
              <a:rPr lang="en-US" sz="1200" kern="1200" dirty="0" smtClean="0">
                <a:solidFill>
                  <a:schemeClr val="tx1"/>
                </a:solidFill>
                <a:latin typeface="+mn-lt"/>
                <a:ea typeface="+mn-ea"/>
                <a:cs typeface="+mn-cs"/>
              </a:rPr>
              <a:t> is built on a revolutionary new cloud provisioning architecture called VCUBE</a:t>
            </a:r>
          </a:p>
          <a:p>
            <a:pPr marL="628650" lvl="1" indent="-171450">
              <a:buFont typeface="Arial"/>
              <a:buChar char="•"/>
            </a:pPr>
            <a:r>
              <a:rPr lang="en-US" sz="1200" kern="1200" dirty="0" smtClean="0">
                <a:solidFill>
                  <a:schemeClr val="tx1"/>
                </a:solidFill>
                <a:latin typeface="+mn-lt"/>
                <a:ea typeface="+mn-ea"/>
                <a:cs typeface="+mn-cs"/>
              </a:rPr>
              <a:t>Paul</a:t>
            </a:r>
            <a:r>
              <a:rPr lang="en-US" sz="1200" kern="1200" baseline="0" dirty="0" smtClean="0">
                <a:solidFill>
                  <a:schemeClr val="tx1"/>
                </a:solidFill>
                <a:latin typeface="+mn-lt"/>
                <a:ea typeface="+mn-ea"/>
                <a:cs typeface="+mn-cs"/>
              </a:rPr>
              <a:t> Maritz of VMW will cover in his keynote tomorrow</a:t>
            </a:r>
            <a:r>
              <a:rPr lang="en-US" sz="1200" kern="1200" dirty="0" smtClean="0">
                <a:solidFill>
                  <a:schemeClr val="tx1"/>
                </a:solidFill>
                <a:latin typeface="+mn-lt"/>
                <a:ea typeface="+mn-ea"/>
                <a:cs typeface="+mn-cs"/>
              </a:rPr>
              <a:t> </a:t>
            </a:r>
          </a:p>
          <a:p>
            <a:pPr marL="171450" indent="-171450">
              <a:buFont typeface="Arial"/>
              <a:buChar char="•"/>
            </a:pPr>
            <a:r>
              <a:rPr lang="en-US" sz="1200" kern="1200" dirty="0" smtClean="0">
                <a:solidFill>
                  <a:schemeClr val="tx1"/>
                </a:solidFill>
                <a:latin typeface="+mn-lt"/>
                <a:ea typeface="+mn-ea"/>
                <a:cs typeface="+mn-cs"/>
              </a:rPr>
              <a:t>1</a:t>
            </a:r>
            <a:r>
              <a:rPr lang="en-US" sz="1200" kern="1200" baseline="30000" dirty="0" smtClean="0">
                <a:solidFill>
                  <a:schemeClr val="tx1"/>
                </a:solidFill>
                <a:latin typeface="+mn-lt"/>
                <a:ea typeface="+mn-ea"/>
                <a:cs typeface="+mn-cs"/>
              </a:rPr>
              <a:t>st</a:t>
            </a:r>
            <a:r>
              <a:rPr lang="en-US" sz="1200" kern="1200" dirty="0" smtClean="0">
                <a:solidFill>
                  <a:schemeClr val="tx1"/>
                </a:solidFill>
                <a:latin typeface="+mn-lt"/>
                <a:ea typeface="+mn-ea"/>
                <a:cs typeface="+mn-cs"/>
              </a:rPr>
              <a:t> products on EMC </a:t>
            </a:r>
            <a:r>
              <a:rPr lang="en-US" sz="1200" kern="1200" dirty="0" err="1" smtClean="0">
                <a:solidFill>
                  <a:schemeClr val="tx1"/>
                </a:solidFill>
                <a:latin typeface="+mn-lt"/>
                <a:ea typeface="+mn-ea"/>
                <a:cs typeface="+mn-cs"/>
              </a:rPr>
              <a:t>OnDemand</a:t>
            </a:r>
            <a:r>
              <a:rPr lang="en-US" sz="1200" kern="1200" dirty="0" smtClean="0">
                <a:solidFill>
                  <a:schemeClr val="tx1"/>
                </a:solidFill>
                <a:latin typeface="+mn-lt"/>
                <a:ea typeface="+mn-ea"/>
                <a:cs typeface="+mn-cs"/>
              </a:rPr>
              <a:t>: Enterprise Content Management products from IIG</a:t>
            </a:r>
          </a:p>
          <a:p>
            <a:pPr marL="171450" indent="-171450">
              <a:buFont typeface="Arial"/>
              <a:buChar char="•"/>
            </a:pPr>
            <a:r>
              <a:rPr lang="en-US" sz="1200" kern="1200" dirty="0" smtClean="0">
                <a:solidFill>
                  <a:schemeClr val="tx1"/>
                </a:solidFill>
                <a:latin typeface="+mn-lt"/>
                <a:ea typeface="+mn-ea"/>
                <a:cs typeface="+mn-cs"/>
              </a:rPr>
              <a:t>But</a:t>
            </a:r>
            <a:r>
              <a:rPr lang="en-US" sz="1200" kern="1200" baseline="0" dirty="0" smtClean="0">
                <a:solidFill>
                  <a:schemeClr val="tx1"/>
                </a:solidFill>
                <a:latin typeface="+mn-lt"/>
                <a:ea typeface="+mn-ea"/>
                <a:cs typeface="+mn-cs"/>
              </a:rPr>
              <a:t> I started discussion with Big-Data and need to take Action</a:t>
            </a:r>
          </a:p>
          <a:p>
            <a:pPr marL="171450" indent="-171450">
              <a:buFont typeface="Arial"/>
              <a:buChar char="•"/>
            </a:pPr>
            <a:r>
              <a:rPr lang="en-US" sz="1200" kern="1200" baseline="0" dirty="0" smtClean="0">
                <a:solidFill>
                  <a:schemeClr val="tx1"/>
                </a:solidFill>
                <a:latin typeface="+mn-lt"/>
                <a:ea typeface="+mn-ea"/>
                <a:cs typeface="+mn-cs"/>
              </a:rPr>
              <a:t>Next: Demo</a:t>
            </a:r>
            <a:endParaRPr lang="en-US" sz="1200" kern="1200" dirty="0" smtClean="0">
              <a:solidFill>
                <a:schemeClr val="tx1"/>
              </a:solidFill>
              <a:latin typeface="+mn-lt"/>
              <a:ea typeface="+mn-ea"/>
              <a:cs typeface="+mn-cs"/>
            </a:endParaRPr>
          </a:p>
          <a:p>
            <a:pPr marL="171450" indent="-171450">
              <a:buFont typeface="Arial"/>
              <a:buChar char="•"/>
            </a:pPr>
            <a:endParaRPr lang="en-US" sz="1200" kern="1200" dirty="0" smtClean="0">
              <a:solidFill>
                <a:schemeClr val="tx1"/>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BELOW</a:t>
            </a:r>
            <a:r>
              <a:rPr lang="en-US" baseline="0" dirty="0" smtClean="0"/>
              <a:t> ARE NOTES ONLY, NOT FOR MONITOR</a:t>
            </a:r>
            <a:endParaRPr lang="en-US" sz="1200" kern="1200" dirty="0" smtClean="0">
              <a:solidFill>
                <a:schemeClr val="tx1"/>
              </a:solidFill>
              <a:latin typeface="+mn-lt"/>
              <a:ea typeface="+mn-ea"/>
              <a:cs typeface="+mn-cs"/>
            </a:endParaRPr>
          </a:p>
          <a:p>
            <a:pPr marL="171450" indent="-171450">
              <a:buFont typeface="Arial"/>
              <a:buChar char="•"/>
            </a:pPr>
            <a:endParaRPr lang="en-US" dirty="0"/>
          </a:p>
        </p:txBody>
      </p:sp>
    </p:spTree>
    <p:extLst>
      <p:ext uri="{BB962C8B-B14F-4D97-AF65-F5344CB8AC3E}">
        <p14:creationId xmlns:p14="http://schemas.microsoft.com/office/powerpoint/2010/main" val="2341404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Verdana"/>
                <a:cs typeface="Verdana"/>
              </a:rPr>
              <a:t>EMC Consulting's </a:t>
            </a:r>
            <a:r>
              <a:rPr lang="en-US" sz="1200" b="1" dirty="0" smtClean="0">
                <a:latin typeface="Verdana"/>
                <a:cs typeface="Verdana"/>
              </a:rPr>
              <a:t>Big Data Advisory Service </a:t>
            </a:r>
            <a:r>
              <a:rPr lang="en-US" sz="1200" dirty="0" smtClean="0">
                <a:latin typeface="Verdana"/>
                <a:cs typeface="Verdana"/>
              </a:rPr>
              <a:t>is designed to guide you along your Big Data Journey</a:t>
            </a:r>
          </a:p>
          <a:p>
            <a:pPr marL="228600" indent="-228600">
              <a:buFont typeface="+mj-lt"/>
              <a:buAutoNum type="arabicPeriod"/>
            </a:pPr>
            <a:r>
              <a:rPr lang="en-US" sz="1200" dirty="0" smtClean="0">
                <a:latin typeface="Verdana"/>
                <a:cs typeface="Verdana"/>
                <a:sym typeface="Wingdings"/>
              </a:rPr>
              <a:t>First, we identify </a:t>
            </a:r>
            <a:r>
              <a:rPr lang="en-US" sz="1200" dirty="0">
                <a:latin typeface="Verdana"/>
                <a:cs typeface="Verdana"/>
                <a:sym typeface="Wingdings"/>
              </a:rPr>
              <a:t>t</a:t>
            </a:r>
            <a:r>
              <a:rPr lang="en-US" sz="1200" dirty="0" smtClean="0">
                <a:latin typeface="Verdana"/>
                <a:cs typeface="Verdana"/>
                <a:sym typeface="Wingdings"/>
              </a:rPr>
              <a:t>he “Right” Business Opportunity. </a:t>
            </a:r>
            <a:r>
              <a:rPr lang="en-US" sz="1200" dirty="0" smtClean="0">
                <a:latin typeface="Verdana"/>
                <a:cs typeface="Verdana"/>
              </a:rPr>
              <a:t>Start by</a:t>
            </a:r>
            <a:r>
              <a:rPr lang="en-US" sz="1200" baseline="0" dirty="0" smtClean="0">
                <a:latin typeface="Verdana"/>
                <a:cs typeface="Verdana"/>
              </a:rPr>
              <a:t> m</a:t>
            </a:r>
            <a:r>
              <a:rPr lang="en-US" sz="1200" dirty="0" smtClean="0">
                <a:latin typeface="Verdana"/>
                <a:cs typeface="Verdana"/>
              </a:rPr>
              <a:t>aking the business solution front and foremost – what will big data do to enable competitive advantage?</a:t>
            </a:r>
          </a:p>
          <a:p>
            <a:pPr marL="509588" lvl="1" indent="-171450">
              <a:buFont typeface="Arial"/>
              <a:buChar char="•"/>
            </a:pPr>
            <a:r>
              <a:rPr lang="en-US" sz="1200" dirty="0">
                <a:latin typeface="Verdana"/>
                <a:cs typeface="Verdana"/>
              </a:rPr>
              <a:t>Business leaders don’t want yet more technology, they want solutions.  And they want solutions that drive competitive advantage.  Involve the business stakeholders on day one of this journey so that you select the best-fit, priority business opportunity.</a:t>
            </a:r>
          </a:p>
          <a:p>
            <a:pPr marL="509588" lvl="1" indent="-171450">
              <a:buFont typeface="Arial"/>
              <a:buChar char="•"/>
            </a:pPr>
            <a:r>
              <a:rPr lang="en-US" sz="1200" dirty="0" smtClean="0">
                <a:latin typeface="Verdana"/>
                <a:cs typeface="Verdana"/>
              </a:rPr>
              <a:t>We </a:t>
            </a:r>
            <a:r>
              <a:rPr lang="en-US" sz="1200" dirty="0">
                <a:latin typeface="Verdana"/>
                <a:cs typeface="Verdana"/>
              </a:rPr>
              <a:t>get your IT and business leaders working together to help you envision where and how big data can transform your business</a:t>
            </a:r>
          </a:p>
          <a:p>
            <a:pPr marL="228600" marR="0" lvl="0" indent="-228600" algn="l" defTabSz="914400" rtl="0" eaLnBrk="1" fontAlgn="auto" latinLnBrk="0" hangingPunct="1">
              <a:lnSpc>
                <a:spcPct val="100000"/>
              </a:lnSpc>
              <a:spcBef>
                <a:spcPts val="1200"/>
              </a:spcBef>
              <a:spcAft>
                <a:spcPts val="0"/>
              </a:spcAft>
              <a:buClrTx/>
              <a:buSzTx/>
              <a:buFont typeface="+mj-lt"/>
              <a:buAutoNum type="arabicPeriod"/>
              <a:tabLst/>
              <a:defRPr/>
            </a:pPr>
            <a:r>
              <a:rPr lang="en-US" sz="1200" dirty="0" smtClean="0">
                <a:latin typeface="Verdana"/>
                <a:cs typeface="Verdana"/>
                <a:sym typeface="Wingdings"/>
              </a:rPr>
              <a:t>Ascertain the Level of Data Readiness</a:t>
            </a:r>
            <a:r>
              <a:rPr lang="en-US" sz="1200" dirty="0" smtClean="0">
                <a:latin typeface="Verdana"/>
                <a:cs typeface="Verdana"/>
              </a:rPr>
              <a:t>.  Do you have the right data to support your key big data business initiatives?  What is the quality of that data to drive key business decisions</a:t>
            </a:r>
            <a:r>
              <a:rPr lang="en-US" sz="1200" baseline="0" dirty="0" smtClean="0">
                <a:latin typeface="Verdana"/>
                <a:cs typeface="Verdana"/>
              </a:rPr>
              <a:t>?</a:t>
            </a:r>
            <a:endParaRPr lang="en-US" sz="1200" dirty="0" smtClean="0">
              <a:latin typeface="Verdana"/>
              <a:cs typeface="Verdana"/>
            </a:endParaRPr>
          </a:p>
          <a:p>
            <a:pPr marL="509588" lvl="1" indent="-171450">
              <a:buFont typeface="Arial"/>
              <a:buChar char="•"/>
            </a:pPr>
            <a:r>
              <a:rPr lang="en-US" sz="1200" dirty="0" smtClean="0">
                <a:latin typeface="Verdana"/>
                <a:cs typeface="Verdana"/>
              </a:rPr>
              <a:t>We help you determine the business value, or relevancy, of your data, and build out a Data Quality Scorecard so that you can constantly monitor your data assets</a:t>
            </a:r>
          </a:p>
          <a:p>
            <a:pPr marL="228600" lvl="0" indent="-228600">
              <a:buFont typeface="+mj-lt"/>
              <a:buAutoNum type="arabicPeriod"/>
            </a:pPr>
            <a:r>
              <a:rPr lang="en-US" sz="1200" dirty="0" smtClean="0">
                <a:latin typeface="Verdana"/>
                <a:cs typeface="Verdana"/>
                <a:sym typeface="Wingdings"/>
              </a:rPr>
              <a:t>Integrate New Technologies With Existing Systems</a:t>
            </a:r>
            <a:r>
              <a:rPr lang="en-US" sz="1200" dirty="0">
                <a:latin typeface="Verdana"/>
                <a:cs typeface="Verdana"/>
                <a:sym typeface="Wingdings"/>
              </a:rPr>
              <a:t>.</a:t>
            </a:r>
            <a:r>
              <a:rPr lang="en-US" sz="1200" dirty="0" smtClean="0">
                <a:latin typeface="Verdana"/>
                <a:cs typeface="Verdana"/>
                <a:sym typeface="Wingdings"/>
              </a:rPr>
              <a:t> </a:t>
            </a:r>
            <a:r>
              <a:rPr lang="en-US" sz="1200" dirty="0" smtClean="0">
                <a:latin typeface="Verdana"/>
                <a:cs typeface="Verdana"/>
              </a:rPr>
              <a:t>Create a big data architecture using an agile data platform</a:t>
            </a:r>
            <a:r>
              <a:rPr lang="en-US" sz="1200" baseline="0" dirty="0" smtClean="0">
                <a:latin typeface="Verdana"/>
                <a:cs typeface="Verdana"/>
              </a:rPr>
              <a:t>.  </a:t>
            </a:r>
            <a:r>
              <a:rPr lang="en-US" sz="1200" dirty="0" smtClean="0">
                <a:latin typeface="Verdana"/>
                <a:cs typeface="Verdana"/>
              </a:rPr>
              <a:t>Plan for fast ingestion of new structured and unstructured big data sources.</a:t>
            </a:r>
            <a:r>
              <a:rPr lang="en-US" sz="1200" baseline="0" dirty="0" smtClean="0">
                <a:latin typeface="Verdana"/>
                <a:cs typeface="Verdana"/>
              </a:rPr>
              <a:t>  E</a:t>
            </a:r>
            <a:r>
              <a:rPr lang="en-US" sz="1200" dirty="0" smtClean="0">
                <a:latin typeface="Verdana"/>
                <a:cs typeface="Verdana"/>
              </a:rPr>
              <a:t>nsure extensibility to accommodate change.  Operationalize</a:t>
            </a:r>
            <a:r>
              <a:rPr lang="en-US" sz="1200" baseline="0" dirty="0" smtClean="0">
                <a:latin typeface="Verdana"/>
                <a:cs typeface="Verdana"/>
              </a:rPr>
              <a:t> by integrating</a:t>
            </a:r>
            <a:r>
              <a:rPr lang="en-US" sz="1200" dirty="0" smtClean="0">
                <a:latin typeface="Verdana"/>
                <a:cs typeface="Verdana"/>
              </a:rPr>
              <a:t> </a:t>
            </a:r>
            <a:r>
              <a:rPr lang="en-US" sz="1200" baseline="0" dirty="0" smtClean="0">
                <a:latin typeface="Verdana"/>
                <a:cs typeface="Verdana"/>
              </a:rPr>
              <a:t>into your existing data warehouse and BI systems.</a:t>
            </a:r>
            <a:endParaRPr lang="en-US" sz="1200" dirty="0">
              <a:latin typeface="Verdana"/>
              <a:cs typeface="Verdana"/>
            </a:endParaRPr>
          </a:p>
          <a:p>
            <a:pPr marL="228600" indent="-228600">
              <a:buFont typeface="+mj-lt"/>
              <a:buAutoNum type="arabicPeriod"/>
            </a:pPr>
            <a:r>
              <a:rPr lang="en-US" sz="1200" dirty="0">
                <a:latin typeface="Verdana"/>
                <a:cs typeface="Verdana"/>
              </a:rPr>
              <a:t>At the end of the engagement, you will be presented with </a:t>
            </a:r>
            <a:r>
              <a:rPr lang="en-US" sz="1200" dirty="0" smtClean="0">
                <a:latin typeface="Verdana"/>
                <a:cs typeface="Verdana"/>
              </a:rPr>
              <a:t>a roadmap </a:t>
            </a:r>
            <a:r>
              <a:rPr lang="en-US" sz="1200" dirty="0">
                <a:latin typeface="Verdana"/>
                <a:cs typeface="Verdana"/>
              </a:rPr>
              <a:t>which provides a phased implementation plan with recommended next steps in the big data transformational journey, centered around your organization’s best-fit, priority business </a:t>
            </a:r>
            <a:r>
              <a:rPr lang="en-US" sz="1200" dirty="0" smtClean="0">
                <a:latin typeface="Verdana"/>
                <a:cs typeface="Verdana"/>
              </a:rPr>
              <a:t>opportunity.</a:t>
            </a:r>
            <a:endParaRPr lang="en-US" sz="1200" dirty="0">
              <a:latin typeface="Verdana"/>
              <a:cs typeface="Verdana"/>
            </a:endParaRPr>
          </a:p>
          <a:p>
            <a:pPr marL="0" indent="0">
              <a:buFont typeface="+mj-lt"/>
              <a:buNone/>
            </a:pPr>
            <a:endParaRPr lang="en-US" sz="1200" dirty="0" smtClean="0">
              <a:latin typeface="Verdana"/>
              <a:cs typeface="Verdana"/>
            </a:endParaRPr>
          </a:p>
          <a:p>
            <a:pPr marL="0" indent="0">
              <a:buFont typeface="Arial"/>
              <a:buNone/>
            </a:pPr>
            <a:endParaRPr lang="en-US" sz="1200" dirty="0"/>
          </a:p>
        </p:txBody>
      </p:sp>
    </p:spTree>
    <p:extLst>
      <p:ext uri="{BB962C8B-B14F-4D97-AF65-F5344CB8AC3E}">
        <p14:creationId xmlns:p14="http://schemas.microsoft.com/office/powerpoint/2010/main" val="2341404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200" kern="1200" dirty="0" smtClean="0">
                <a:solidFill>
                  <a:schemeClr val="tx1"/>
                </a:solidFill>
                <a:effectLst/>
              </a:rPr>
              <a:t>Large global finance and credit</a:t>
            </a:r>
            <a:r>
              <a:rPr lang="en-US" sz="1200" kern="1200" baseline="0" dirty="0" smtClean="0">
                <a:solidFill>
                  <a:schemeClr val="tx1"/>
                </a:solidFill>
                <a:effectLst/>
              </a:rPr>
              <a:t> services company </a:t>
            </a:r>
            <a:r>
              <a:rPr lang="en-US" sz="1200" kern="1200" dirty="0" smtClean="0">
                <a:solidFill>
                  <a:schemeClr val="tx1"/>
                </a:solidFill>
                <a:effectLst/>
              </a:rPr>
              <a:t>is launching a comprehensive big data quality, integration, and warehousing project to uncover new customer and product insights for competitive advantage.  EMC Consulting is helping them interpret content from social media and internal unstructured data sources to improve product offerings, understand customer trends and insights, identify highly-qualified sales prospects and identify new “white space” market opportunities.</a:t>
            </a:r>
          </a:p>
          <a:p>
            <a:endParaRPr lang="en-US" sz="1200" dirty="0"/>
          </a:p>
        </p:txBody>
      </p:sp>
    </p:spTree>
    <p:extLst>
      <p:ext uri="{BB962C8B-B14F-4D97-AF65-F5344CB8AC3E}">
        <p14:creationId xmlns:p14="http://schemas.microsoft.com/office/powerpoint/2010/main" val="3404826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new approach to data encompasses the three things that I just spoke about.</a:t>
            </a:r>
          </a:p>
          <a:p>
            <a:endParaRPr lang="en-US" dirty="0" smtClean="0"/>
          </a:p>
          <a:p>
            <a:r>
              <a:rPr lang="en-US" dirty="0" smtClean="0"/>
              <a:t>It requires a new approach to storage and analytics</a:t>
            </a:r>
            <a:r>
              <a:rPr lang="en-US" baseline="0" dirty="0" smtClean="0"/>
              <a:t> enabling you to store and access all data sources, both structure and unstructured deployed on a storage foundation that is elastic and provides seemingly infinite scale.  You need to establish this infrastructure and analytics architecture first.</a:t>
            </a:r>
          </a:p>
          <a:p>
            <a:endParaRPr lang="en-US" baseline="0" dirty="0" smtClean="0"/>
          </a:p>
          <a:p>
            <a:r>
              <a:rPr lang="en-US" baseline="0" dirty="0" smtClean="0"/>
              <a:t>Second, you need to evolve your organization to take advantage of agile processes and tools.  The new data scientist team can now collaborate, share insights and learn from each other all in real-time</a:t>
            </a:r>
          </a:p>
          <a:p>
            <a:endParaRPr lang="en-US" baseline="0" dirty="0" smtClean="0"/>
          </a:p>
          <a:p>
            <a:r>
              <a:rPr lang="en-US" baseline="0" dirty="0" smtClean="0"/>
              <a:t>Third, that the analytics become embedded in your enterprise applications so that you can trigger business processes that act on the insight that you’ve derived.  In essence the new mission critical apps will be Big Data Enabled Applications.  </a:t>
            </a:r>
          </a:p>
          <a:p>
            <a:endParaRPr lang="en-US" baseline="0"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Become Big Data Ready.  Engage with EMC Consulting’s Big Data Advisory Service.</a:t>
            </a:r>
          </a:p>
          <a:p>
            <a:pPr lvl="0"/>
            <a:r>
              <a:rPr lang="en-US" sz="1200" dirty="0" smtClean="0"/>
              <a:t>Transform Your People With EMC’s Data Science and Big Data Analytics Training and Certification.</a:t>
            </a:r>
          </a:p>
          <a:p>
            <a:endParaRPr lang="en-US" sz="1200" dirty="0"/>
          </a:p>
        </p:txBody>
      </p:sp>
    </p:spTree>
    <p:extLst>
      <p:ext uri="{BB962C8B-B14F-4D97-AF65-F5344CB8AC3E}">
        <p14:creationId xmlns:p14="http://schemas.microsoft.com/office/powerpoint/2010/main" val="168079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latin typeface="Arial" charset="0"/>
              </a:rPr>
              <a:t>One</a:t>
            </a:r>
            <a:r>
              <a:rPr lang="en-US" baseline="0" dirty="0" smtClean="0">
                <a:latin typeface="Arial" charset="0"/>
              </a:rPr>
              <a:t> of our customers are using Big Data to transform their business</a:t>
            </a:r>
          </a:p>
          <a:p>
            <a:pPr marL="171450" marR="0" indent="-171450" algn="l" defTabSz="914400" rtl="0" eaLnBrk="1" fontAlgn="auto" latinLnBrk="0" hangingPunct="1">
              <a:lnSpc>
                <a:spcPct val="100000"/>
              </a:lnSpc>
              <a:spcBef>
                <a:spcPts val="1200"/>
              </a:spcBef>
              <a:spcAft>
                <a:spcPts val="0"/>
              </a:spcAft>
              <a:buClrTx/>
              <a:buSzTx/>
              <a:buFont typeface="Arial"/>
              <a:buChar char="•"/>
              <a:tabLst/>
              <a:defRPr/>
            </a:pPr>
            <a:r>
              <a:rPr lang="en-US" baseline="0" dirty="0" smtClean="0">
                <a:latin typeface="Arial" charset="0"/>
              </a:rPr>
              <a:t>Re</a:t>
            </a:r>
            <a:r>
              <a:rPr lang="en-US" dirty="0" smtClean="0">
                <a:latin typeface="Arial" charset="0"/>
              </a:rPr>
              <a:t>duce customer attrition – Developed model that </a:t>
            </a:r>
            <a:r>
              <a:rPr lang="en-US" sz="1100" dirty="0" smtClean="0">
                <a:solidFill>
                  <a:schemeClr val="tx1"/>
                </a:solidFill>
                <a:latin typeface="Arial" charset="0"/>
              </a:rPr>
              <a:t>scores a customer’s likelihood of leaving the bank based on behavioral trends</a:t>
            </a: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lang="en-US" dirty="0" smtClean="0">
              <a:latin typeface="Arial" charset="0"/>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latin typeface="Arial" charset="0"/>
              </a:rPr>
              <a:t>Increase</a:t>
            </a:r>
            <a:r>
              <a:rPr lang="en-US" baseline="0" dirty="0" smtClean="0">
                <a:latin typeface="Arial" charset="0"/>
              </a:rPr>
              <a:t> uptake on new products – The bank developed a </a:t>
            </a:r>
            <a:r>
              <a:rPr lang="en-US" sz="1100" baseline="0" dirty="0" smtClean="0">
                <a:solidFill>
                  <a:schemeClr val="tx1"/>
                </a:solidFill>
                <a:latin typeface="Arial" charset="0"/>
              </a:rPr>
              <a:t>p</a:t>
            </a:r>
            <a:r>
              <a:rPr lang="en-US" sz="1100" dirty="0" smtClean="0">
                <a:solidFill>
                  <a:schemeClr val="tx1"/>
                </a:solidFill>
                <a:latin typeface="Arial" charset="0"/>
              </a:rPr>
              <a:t>roduct recommendation engine</a:t>
            </a:r>
            <a:r>
              <a:rPr lang="en-US" sz="1100" baseline="0" dirty="0" smtClean="0">
                <a:solidFill>
                  <a:schemeClr val="tx1"/>
                </a:solidFill>
                <a:latin typeface="Arial" charset="0"/>
              </a:rPr>
              <a:t> based on </a:t>
            </a:r>
            <a:r>
              <a:rPr lang="en-US" sz="1100" dirty="0" smtClean="0">
                <a:solidFill>
                  <a:schemeClr val="tx1"/>
                </a:solidFill>
                <a:latin typeface="Arial" charset="0"/>
              </a:rPr>
              <a:t>product mixes and profitability.  Employees</a:t>
            </a:r>
            <a:r>
              <a:rPr lang="en-US" sz="1100" baseline="0" dirty="0" smtClean="0">
                <a:solidFill>
                  <a:schemeClr val="tx1"/>
                </a:solidFill>
                <a:latin typeface="Arial" charset="0"/>
              </a:rPr>
              <a:t> were able to recommend products that would guarantee profitability.  </a:t>
            </a:r>
            <a:r>
              <a:rPr lang="en-US" sz="1100" dirty="0" smtClean="0">
                <a:solidFill>
                  <a:schemeClr val="tx1"/>
                </a:solidFill>
                <a:latin typeface="Arial" charset="0"/>
              </a:rPr>
              <a:t>Customers that bough “</a:t>
            </a:r>
            <a:r>
              <a:rPr lang="en-US" sz="1100" dirty="0" err="1" smtClean="0">
                <a:solidFill>
                  <a:schemeClr val="tx1"/>
                </a:solidFill>
                <a:latin typeface="Arial" charset="0"/>
              </a:rPr>
              <a:t>unrecommended</a:t>
            </a:r>
            <a:r>
              <a:rPr lang="en-US" sz="1100" dirty="0" smtClean="0">
                <a:solidFill>
                  <a:schemeClr val="tx1"/>
                </a:solidFill>
                <a:latin typeface="Arial" charset="0"/>
              </a:rPr>
              <a:t> products” or</a:t>
            </a:r>
            <a:r>
              <a:rPr lang="en-US" sz="1100" baseline="0" dirty="0" smtClean="0">
                <a:solidFill>
                  <a:schemeClr val="tx1"/>
                </a:solidFill>
                <a:latin typeface="Arial" charset="0"/>
              </a:rPr>
              <a:t> those who didn’t buy any additional products </a:t>
            </a:r>
            <a:r>
              <a:rPr lang="en-US" sz="1100" dirty="0" smtClean="0">
                <a:solidFill>
                  <a:schemeClr val="tx1"/>
                </a:solidFill>
                <a:latin typeface="Arial" charset="0"/>
              </a:rPr>
              <a:t>proved</a:t>
            </a:r>
            <a:r>
              <a:rPr lang="en-US" sz="1100" baseline="0" dirty="0" smtClean="0">
                <a:solidFill>
                  <a:schemeClr val="tx1"/>
                </a:solidFill>
                <a:latin typeface="Arial" charset="0"/>
              </a:rPr>
              <a:t> to be less profitable for the bank.  Customers that bought “recommended products” such as ATM and personal money market accounts proved to be more profitable for the bank. </a:t>
            </a:r>
            <a:endParaRPr lang="en-US" sz="1100" dirty="0" smtClean="0">
              <a:solidFill>
                <a:schemeClr val="tx1"/>
              </a:solidFill>
              <a:latin typeface="Arial" charset="0"/>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lang="en-US" dirty="0" smtClean="0">
              <a:latin typeface="Arial" charset="0"/>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latin typeface="Arial" charset="0"/>
              </a:rPr>
              <a:t>Operational Efficiency: They have continued to leverage the power of </a:t>
            </a:r>
            <a:r>
              <a:rPr lang="en-US" dirty="0" err="1" smtClean="0">
                <a:latin typeface="Arial" charset="0"/>
              </a:rPr>
              <a:t>greenplum</a:t>
            </a:r>
            <a:r>
              <a:rPr lang="en-US" dirty="0" smtClean="0">
                <a:latin typeface="Arial" charset="0"/>
              </a:rPr>
              <a:t> to improve operations. In this example they gathered up transaction data that we hadn’t loaded into the warehouse before and studied where the customers were really doing business versus where they opened their account.  This Google </a:t>
            </a:r>
            <a:r>
              <a:rPr lang="en-US" dirty="0" err="1" smtClean="0">
                <a:latin typeface="Arial" charset="0"/>
              </a:rPr>
              <a:t>mashup</a:t>
            </a:r>
            <a:r>
              <a:rPr lang="en-US" dirty="0" smtClean="0">
                <a:latin typeface="Arial" charset="0"/>
              </a:rPr>
              <a:t> shows how associated branch ownership of a customer’s account versus where the customer really did business.  We used this analysis to close branches and change our staffing models.</a:t>
            </a:r>
          </a:p>
          <a:p>
            <a:endParaRPr lang="en-US" sz="1100" b="1" kern="1200" baseline="0" dirty="0" smtClean="0">
              <a:solidFill>
                <a:schemeClr val="tx1"/>
              </a:solidFill>
              <a:latin typeface="Verdana" pitchFamily="34" charset="0"/>
              <a:ea typeface="+mn-ea"/>
              <a:cs typeface="Arial" pitchFamily="34" charset="0"/>
            </a:endParaRPr>
          </a:p>
          <a:p>
            <a:r>
              <a:rPr lang="en-US" sz="1100" b="1" kern="1200" baseline="0" dirty="0" smtClean="0">
                <a:solidFill>
                  <a:schemeClr val="tx1"/>
                </a:solidFill>
                <a:latin typeface="Verdana" pitchFamily="34" charset="0"/>
                <a:ea typeface="+mn-ea"/>
                <a:cs typeface="Arial" pitchFamily="34" charset="0"/>
              </a:rPr>
              <a:t>Customer: </a:t>
            </a:r>
            <a:r>
              <a:rPr lang="en-US" sz="1100" b="1" kern="1200" baseline="0" dirty="0" err="1" smtClean="0">
                <a:solidFill>
                  <a:schemeClr val="tx1"/>
                </a:solidFill>
                <a:latin typeface="Verdana" pitchFamily="34" charset="0"/>
                <a:ea typeface="+mn-ea"/>
                <a:cs typeface="Arial" pitchFamily="34" charset="0"/>
              </a:rPr>
              <a:t>Zions</a:t>
            </a:r>
            <a:r>
              <a:rPr lang="en-US" sz="1100" b="1" kern="1200" baseline="0" dirty="0" smtClean="0">
                <a:solidFill>
                  <a:schemeClr val="tx1"/>
                </a:solidFill>
                <a:latin typeface="Verdana" pitchFamily="34" charset="0"/>
                <a:ea typeface="+mn-ea"/>
                <a:cs typeface="Arial" pitchFamily="34" charset="0"/>
              </a:rPr>
              <a:t> Bancorporation</a:t>
            </a:r>
          </a:p>
          <a:p>
            <a:endParaRPr lang="en-US" sz="1100" b="1" kern="1200" baseline="0" dirty="0" smtClean="0">
              <a:solidFill>
                <a:schemeClr val="tx1"/>
              </a:solidFill>
              <a:latin typeface="Verdana" pitchFamily="34" charset="0"/>
              <a:ea typeface="+mn-ea"/>
              <a:cs typeface="Arial" pitchFamily="34" charset="0"/>
            </a:endParaRPr>
          </a:p>
          <a:p>
            <a:r>
              <a:rPr lang="en-US" sz="1100" b="0" kern="1200" baseline="0" dirty="0" err="1" smtClean="0">
                <a:solidFill>
                  <a:schemeClr val="tx1"/>
                </a:solidFill>
                <a:latin typeface="Verdana" pitchFamily="34" charset="0"/>
                <a:ea typeface="+mn-ea"/>
                <a:cs typeface="Arial" pitchFamily="34" charset="0"/>
              </a:rPr>
              <a:t>Zions</a:t>
            </a:r>
            <a:r>
              <a:rPr lang="en-US" sz="1100" b="0" kern="1200" baseline="0" dirty="0" smtClean="0">
                <a:solidFill>
                  <a:schemeClr val="tx1"/>
                </a:solidFill>
                <a:latin typeface="Verdana" pitchFamily="34" charset="0"/>
                <a:ea typeface="+mn-ea"/>
                <a:cs typeface="Arial" pitchFamily="34" charset="0"/>
              </a:rPr>
              <a:t> Bancorporation </a:t>
            </a:r>
            <a:r>
              <a:rPr lang="en-US" sz="1100" kern="1200" baseline="0" dirty="0" smtClean="0">
                <a:solidFill>
                  <a:schemeClr val="tx1"/>
                </a:solidFill>
                <a:latin typeface="Verdana" pitchFamily="34" charset="0"/>
                <a:ea typeface="+mn-ea"/>
                <a:cs typeface="Arial" pitchFamily="34" charset="0"/>
              </a:rPr>
              <a:t>one of the nation’s premier financial services companies, consisting of 17 banks and companies. When faced with the challenge of massive data growth and limited resources, </a:t>
            </a:r>
            <a:r>
              <a:rPr lang="en-US" sz="1100" kern="1200" baseline="0" dirty="0" err="1" smtClean="0">
                <a:solidFill>
                  <a:schemeClr val="tx1"/>
                </a:solidFill>
                <a:latin typeface="Verdana" pitchFamily="34" charset="0"/>
                <a:ea typeface="+mn-ea"/>
                <a:cs typeface="Arial" pitchFamily="34" charset="0"/>
              </a:rPr>
              <a:t>Zions</a:t>
            </a:r>
            <a:r>
              <a:rPr lang="en-US" sz="1100" kern="1200" baseline="0" dirty="0" smtClean="0">
                <a:solidFill>
                  <a:schemeClr val="tx1"/>
                </a:solidFill>
                <a:latin typeface="Verdana" pitchFamily="34" charset="0"/>
                <a:ea typeface="+mn-ea"/>
                <a:cs typeface="Arial" pitchFamily="34" charset="0"/>
              </a:rPr>
              <a:t> came to </a:t>
            </a:r>
            <a:r>
              <a:rPr lang="en-US" sz="1100" kern="1200" baseline="0" dirty="0" err="1" smtClean="0">
                <a:solidFill>
                  <a:schemeClr val="tx1"/>
                </a:solidFill>
                <a:latin typeface="Verdana" pitchFamily="34" charset="0"/>
                <a:ea typeface="+mn-ea"/>
                <a:cs typeface="Arial" pitchFamily="34" charset="0"/>
              </a:rPr>
              <a:t>Greenplum</a:t>
            </a:r>
            <a:r>
              <a:rPr lang="en-US" sz="1100" kern="1200" baseline="0" dirty="0" smtClean="0">
                <a:solidFill>
                  <a:schemeClr val="tx1"/>
                </a:solidFill>
                <a:latin typeface="Verdana" pitchFamily="34" charset="0"/>
                <a:ea typeface="+mn-ea"/>
                <a:cs typeface="Arial" pitchFamily="34" charset="0"/>
              </a:rPr>
              <a:t> for tangible business solutions. Because the company’s growth strategy focuses on utilizing Big Data - high-volume, varied data assets, </a:t>
            </a:r>
            <a:r>
              <a:rPr lang="en-US" sz="1100" kern="1200" baseline="0" dirty="0" err="1" smtClean="0">
                <a:solidFill>
                  <a:schemeClr val="tx1"/>
                </a:solidFill>
                <a:latin typeface="Verdana" pitchFamily="34" charset="0"/>
                <a:ea typeface="+mn-ea"/>
                <a:cs typeface="Arial" pitchFamily="34" charset="0"/>
              </a:rPr>
              <a:t>Zions</a:t>
            </a:r>
            <a:r>
              <a:rPr lang="en-US" sz="1100" kern="1200" baseline="0" dirty="0" smtClean="0">
                <a:solidFill>
                  <a:schemeClr val="tx1"/>
                </a:solidFill>
                <a:latin typeface="Verdana" pitchFamily="34" charset="0"/>
                <a:ea typeface="+mn-ea"/>
                <a:cs typeface="Arial" pitchFamily="34" charset="0"/>
              </a:rPr>
              <a:t> needed a solution to engage customers in new ways, generate business demand and increase revenue streams. With </a:t>
            </a:r>
            <a:r>
              <a:rPr lang="en-US" sz="1100" kern="1200" baseline="0" dirty="0" err="1" smtClean="0">
                <a:solidFill>
                  <a:schemeClr val="tx1"/>
                </a:solidFill>
                <a:latin typeface="Verdana" pitchFamily="34" charset="0"/>
                <a:ea typeface="+mn-ea"/>
                <a:cs typeface="Arial" pitchFamily="34" charset="0"/>
              </a:rPr>
              <a:t>Greenplum</a:t>
            </a:r>
            <a:r>
              <a:rPr lang="en-US" sz="1100" kern="1200" baseline="0" dirty="0" smtClean="0">
                <a:solidFill>
                  <a:schemeClr val="tx1"/>
                </a:solidFill>
                <a:latin typeface="Verdana" pitchFamily="34" charset="0"/>
                <a:ea typeface="+mn-ea"/>
                <a:cs typeface="Arial" pitchFamily="34" charset="0"/>
              </a:rPr>
              <a:t>, they were able to cut database loading, accelerate queries in seconds, free up DBAs to spend more time on data analysis versus maintenance and improve CRM. </a:t>
            </a:r>
          </a:p>
          <a:p>
            <a:endParaRPr lang="en-US" sz="1100" b="1" kern="1200" baseline="0" dirty="0" smtClean="0">
              <a:solidFill>
                <a:schemeClr val="tx1"/>
              </a:solidFill>
              <a:latin typeface="Verdana" pitchFamily="34" charset="0"/>
              <a:ea typeface="+mn-ea"/>
              <a:cs typeface="Arial" pitchFamily="34" charset="0"/>
            </a:endParaRPr>
          </a:p>
          <a:p>
            <a:r>
              <a:rPr lang="en-US" sz="1100" b="1" kern="1200" baseline="0" dirty="0" smtClean="0">
                <a:solidFill>
                  <a:schemeClr val="tx1"/>
                </a:solidFill>
                <a:latin typeface="Verdana" pitchFamily="34" charset="0"/>
                <a:ea typeface="+mn-ea"/>
                <a:cs typeface="Arial" pitchFamily="34" charset="0"/>
              </a:rPr>
              <a:t>Challenges:</a:t>
            </a:r>
          </a:p>
          <a:p>
            <a:r>
              <a:rPr lang="en-US" sz="1100" kern="1200" baseline="0" dirty="0" smtClean="0">
                <a:solidFill>
                  <a:schemeClr val="tx1"/>
                </a:solidFill>
                <a:latin typeface="Verdana" pitchFamily="34" charset="0"/>
                <a:ea typeface="+mn-ea"/>
                <a:cs typeface="Arial" pitchFamily="34" charset="0"/>
              </a:rPr>
              <a:t>• Manage exponential data growth and growing customer base</a:t>
            </a:r>
          </a:p>
          <a:p>
            <a:r>
              <a:rPr lang="en-US" sz="1100" kern="1200" baseline="0" dirty="0" smtClean="0">
                <a:solidFill>
                  <a:schemeClr val="tx1"/>
                </a:solidFill>
                <a:latin typeface="Verdana" pitchFamily="34" charset="0"/>
                <a:ea typeface="+mn-ea"/>
                <a:cs typeface="Arial" pitchFamily="34" charset="0"/>
              </a:rPr>
              <a:t>• Oracle performance issues – unable to scale</a:t>
            </a:r>
          </a:p>
          <a:p>
            <a:r>
              <a:rPr lang="en-US" sz="1100" kern="1200" baseline="0" dirty="0" smtClean="0">
                <a:solidFill>
                  <a:schemeClr val="tx1"/>
                </a:solidFill>
                <a:latin typeface="Verdana" pitchFamily="34" charset="0"/>
                <a:ea typeface="+mn-ea"/>
                <a:cs typeface="Arial" pitchFamily="34" charset="0"/>
              </a:rPr>
              <a:t>• Reallocate DBA time from system maintenance to developing business solutions</a:t>
            </a:r>
          </a:p>
          <a:p>
            <a:r>
              <a:rPr lang="en-US" sz="1100" kern="1200" baseline="0" dirty="0" smtClean="0">
                <a:solidFill>
                  <a:schemeClr val="tx1"/>
                </a:solidFill>
                <a:latin typeface="Verdana" pitchFamily="34" charset="0"/>
                <a:ea typeface="+mn-ea"/>
                <a:cs typeface="Arial" pitchFamily="34" charset="0"/>
              </a:rPr>
              <a:t>• Develop predictive analytics that drive help the bank get “closer to their customers”</a:t>
            </a:r>
          </a:p>
          <a:p>
            <a:endParaRPr lang="en-US" sz="1100" b="1" kern="1200" baseline="0" dirty="0" smtClean="0">
              <a:solidFill>
                <a:schemeClr val="tx1"/>
              </a:solidFill>
              <a:latin typeface="Verdana" pitchFamily="34" charset="0"/>
              <a:ea typeface="+mn-ea"/>
              <a:cs typeface="Arial" pitchFamily="34" charset="0"/>
            </a:endParaRPr>
          </a:p>
          <a:p>
            <a:r>
              <a:rPr lang="en-US" sz="1100" b="1" kern="1200" baseline="0" dirty="0" smtClean="0">
                <a:solidFill>
                  <a:schemeClr val="tx1"/>
                </a:solidFill>
                <a:latin typeface="Verdana" pitchFamily="34" charset="0"/>
                <a:ea typeface="+mn-ea"/>
                <a:cs typeface="Arial" pitchFamily="34" charset="0"/>
              </a:rPr>
              <a:t>Solutions:</a:t>
            </a:r>
          </a:p>
          <a:p>
            <a:r>
              <a:rPr lang="en-US" sz="1100" kern="1200" baseline="0" dirty="0" smtClean="0">
                <a:solidFill>
                  <a:schemeClr val="tx1"/>
                </a:solidFill>
                <a:latin typeface="Verdana" pitchFamily="34" charset="0"/>
                <a:ea typeface="+mn-ea"/>
                <a:cs typeface="Arial" pitchFamily="34" charset="0"/>
              </a:rPr>
              <a:t>• </a:t>
            </a:r>
            <a:r>
              <a:rPr lang="en-US" sz="1100" kern="1200" baseline="0" dirty="0" err="1" smtClean="0">
                <a:solidFill>
                  <a:schemeClr val="tx1"/>
                </a:solidFill>
                <a:latin typeface="Verdana" pitchFamily="34" charset="0"/>
                <a:ea typeface="+mn-ea"/>
                <a:cs typeface="Arial" pitchFamily="34" charset="0"/>
              </a:rPr>
              <a:t>Greenplum</a:t>
            </a:r>
            <a:r>
              <a:rPr lang="en-US" sz="1100" kern="1200" baseline="0" dirty="0" smtClean="0">
                <a:solidFill>
                  <a:schemeClr val="tx1"/>
                </a:solidFill>
                <a:latin typeface="Verdana" pitchFamily="34" charset="0"/>
                <a:ea typeface="+mn-ea"/>
                <a:cs typeface="Arial" pitchFamily="34" charset="0"/>
              </a:rPr>
              <a:t> Database</a:t>
            </a:r>
          </a:p>
          <a:p>
            <a:r>
              <a:rPr lang="en-US" sz="1100" kern="1200" baseline="0" dirty="0" smtClean="0">
                <a:solidFill>
                  <a:schemeClr val="tx1"/>
                </a:solidFill>
                <a:latin typeface="Verdana" pitchFamily="34" charset="0"/>
                <a:ea typeface="+mn-ea"/>
                <a:cs typeface="Arial" pitchFamily="34" charset="0"/>
              </a:rPr>
              <a:t>• </a:t>
            </a:r>
            <a:r>
              <a:rPr lang="en-US" sz="1100" kern="1200" baseline="0" dirty="0" err="1" smtClean="0">
                <a:solidFill>
                  <a:schemeClr val="tx1"/>
                </a:solidFill>
                <a:latin typeface="Verdana" pitchFamily="34" charset="0"/>
                <a:ea typeface="+mn-ea"/>
                <a:cs typeface="Arial" pitchFamily="34" charset="0"/>
              </a:rPr>
              <a:t>Greenplum</a:t>
            </a:r>
            <a:r>
              <a:rPr lang="en-US" sz="1100" kern="1200" baseline="0" dirty="0" smtClean="0">
                <a:solidFill>
                  <a:schemeClr val="tx1"/>
                </a:solidFill>
                <a:latin typeface="Verdana" pitchFamily="34" charset="0"/>
                <a:ea typeface="+mn-ea"/>
                <a:cs typeface="Arial" pitchFamily="34" charset="0"/>
              </a:rPr>
              <a:t> Professional Services</a:t>
            </a:r>
          </a:p>
          <a:p>
            <a:r>
              <a:rPr lang="en-US" sz="1100" kern="1200" baseline="0" dirty="0" smtClean="0">
                <a:solidFill>
                  <a:schemeClr val="tx1"/>
                </a:solidFill>
                <a:latin typeface="Verdana" pitchFamily="34" charset="0"/>
                <a:ea typeface="+mn-ea"/>
                <a:cs typeface="Arial" pitchFamily="34" charset="0"/>
              </a:rPr>
              <a:t>• Alpine Miner</a:t>
            </a:r>
          </a:p>
          <a:p>
            <a:endParaRPr lang="en-US" sz="1100" b="1" kern="1200" baseline="0" dirty="0" smtClean="0">
              <a:solidFill>
                <a:schemeClr val="tx1"/>
              </a:solidFill>
              <a:latin typeface="Verdana" pitchFamily="34" charset="0"/>
              <a:ea typeface="+mn-ea"/>
              <a:cs typeface="Arial" pitchFamily="34" charset="0"/>
            </a:endParaRPr>
          </a:p>
          <a:p>
            <a:r>
              <a:rPr lang="en-US" sz="1100" b="1" kern="1200" baseline="0" dirty="0" smtClean="0">
                <a:solidFill>
                  <a:schemeClr val="tx1"/>
                </a:solidFill>
                <a:latin typeface="Verdana" pitchFamily="34" charset="0"/>
                <a:ea typeface="+mn-ea"/>
                <a:cs typeface="Arial" pitchFamily="34" charset="0"/>
              </a:rPr>
              <a:t>Key Benefits:</a:t>
            </a:r>
          </a:p>
          <a:p>
            <a:r>
              <a:rPr lang="en-US" sz="1100" kern="1200" baseline="0" dirty="0" smtClean="0">
                <a:solidFill>
                  <a:schemeClr val="tx1"/>
                </a:solidFill>
                <a:latin typeface="Verdana" pitchFamily="34" charset="0"/>
                <a:ea typeface="+mn-ea"/>
                <a:cs typeface="Arial" pitchFamily="34" charset="0"/>
              </a:rPr>
              <a:t>• Enterprise-wide database loading cut from 24 hours to 30 minutes</a:t>
            </a:r>
          </a:p>
          <a:p>
            <a:r>
              <a:rPr lang="en-US" sz="1100" kern="1200" baseline="0" dirty="0" smtClean="0">
                <a:solidFill>
                  <a:schemeClr val="tx1"/>
                </a:solidFill>
                <a:latin typeface="Verdana" pitchFamily="34" charset="0"/>
                <a:ea typeface="+mn-ea"/>
                <a:cs typeface="Arial" pitchFamily="34" charset="0"/>
              </a:rPr>
              <a:t>• Data warehouse queries answered in seconds rather than hours</a:t>
            </a:r>
          </a:p>
          <a:p>
            <a:r>
              <a:rPr lang="en-US" sz="1100" kern="1200" baseline="0" dirty="0" smtClean="0">
                <a:solidFill>
                  <a:schemeClr val="tx1"/>
                </a:solidFill>
                <a:latin typeface="Verdana" pitchFamily="34" charset="0"/>
                <a:ea typeface="+mn-ea"/>
                <a:cs typeface="Arial" pitchFamily="34" charset="0"/>
              </a:rPr>
              <a:t>• Power users spend 30 percent more time on data analysis</a:t>
            </a:r>
          </a:p>
          <a:p>
            <a:r>
              <a:rPr lang="en-US" sz="1100" kern="1200" baseline="0" dirty="0" smtClean="0">
                <a:solidFill>
                  <a:schemeClr val="tx1"/>
                </a:solidFill>
                <a:latin typeface="Verdana" pitchFamily="34" charset="0"/>
                <a:ea typeface="+mn-ea"/>
                <a:cs typeface="Arial" pitchFamily="34" charset="0"/>
              </a:rPr>
              <a:t>• Increased net profitability of individual customer accounts</a:t>
            </a:r>
          </a:p>
          <a:p>
            <a:endParaRPr lang="en-US" sz="1100" kern="1200" baseline="0" dirty="0" smtClean="0">
              <a:solidFill>
                <a:schemeClr val="tx1"/>
              </a:solidFill>
              <a:latin typeface="Verdana" pitchFamily="34" charset="0"/>
              <a:ea typeface="+mn-ea"/>
              <a:cs typeface="Arial" pitchFamily="34" charset="0"/>
            </a:endParaRPr>
          </a:p>
          <a:p>
            <a:r>
              <a:rPr lang="en-US" sz="1100" b="1" kern="1200" baseline="0" dirty="0" smtClean="0">
                <a:solidFill>
                  <a:schemeClr val="tx1"/>
                </a:solidFill>
                <a:latin typeface="Verdana" pitchFamily="34" charset="0"/>
                <a:ea typeface="+mn-ea"/>
                <a:cs typeface="Arial" pitchFamily="34" charset="0"/>
              </a:rPr>
              <a:t>Additional Details:</a:t>
            </a:r>
          </a:p>
          <a:p>
            <a:r>
              <a:rPr lang="en-US" sz="1100" b="0" kern="1200" baseline="0" dirty="0" smtClean="0">
                <a:solidFill>
                  <a:schemeClr val="tx1"/>
                </a:solidFill>
                <a:latin typeface="Verdana" pitchFamily="34" charset="0"/>
                <a:ea typeface="+mn-ea"/>
                <a:cs typeface="Arial" pitchFamily="34" charset="0"/>
              </a:rPr>
              <a:t>http://</a:t>
            </a:r>
            <a:r>
              <a:rPr lang="en-US" sz="1100" b="0" kern="1200" baseline="0" dirty="0" err="1" smtClean="0">
                <a:solidFill>
                  <a:schemeClr val="tx1"/>
                </a:solidFill>
                <a:latin typeface="Verdana" pitchFamily="34" charset="0"/>
                <a:ea typeface="+mn-ea"/>
                <a:cs typeface="Arial" pitchFamily="34" charset="0"/>
              </a:rPr>
              <a:t>www.greenplum.com</a:t>
            </a:r>
            <a:r>
              <a:rPr lang="en-US" sz="1100" b="0" kern="1200" baseline="0" dirty="0" smtClean="0">
                <a:solidFill>
                  <a:schemeClr val="tx1"/>
                </a:solidFill>
                <a:latin typeface="Verdana" pitchFamily="34" charset="0"/>
                <a:ea typeface="+mn-ea"/>
                <a:cs typeface="Arial" pitchFamily="34" charset="0"/>
              </a:rPr>
              <a:t>/sites/default/files/Zions_Bancorporation_case_study_0.pdf </a:t>
            </a:r>
          </a:p>
          <a:p>
            <a:r>
              <a:rPr lang="en-US" sz="1100" b="0" kern="1200" baseline="0" dirty="0" smtClean="0">
                <a:solidFill>
                  <a:schemeClr val="tx1"/>
                </a:solidFill>
                <a:latin typeface="Verdana" pitchFamily="34" charset="0"/>
                <a:ea typeface="+mn-ea"/>
                <a:cs typeface="Arial" pitchFamily="34" charset="0"/>
              </a:rPr>
              <a:t> </a:t>
            </a:r>
          </a:p>
          <a:p>
            <a:r>
              <a:rPr lang="en-US" sz="1100" kern="1200" baseline="0" dirty="0" smtClean="0">
                <a:solidFill>
                  <a:schemeClr val="tx1"/>
                </a:solidFill>
                <a:latin typeface="Verdana" pitchFamily="34" charset="0"/>
                <a:ea typeface="+mn-ea"/>
                <a:cs typeface="Arial" pitchFamily="34" charset="0"/>
              </a:rPr>
              <a:t>The company’s growth strategy focuses on utilizing Big Data - high-volume, varied data assets - to engage customers in new ways, generate business demand and increase revenue streams. </a:t>
            </a:r>
            <a:r>
              <a:rPr lang="en-US" sz="1100" kern="1200" baseline="0" dirty="0" err="1" smtClean="0">
                <a:solidFill>
                  <a:schemeClr val="tx1"/>
                </a:solidFill>
                <a:latin typeface="Verdana" pitchFamily="34" charset="0"/>
                <a:ea typeface="+mn-ea"/>
                <a:cs typeface="Arial" pitchFamily="34" charset="0"/>
              </a:rPr>
              <a:t>Zions</a:t>
            </a:r>
            <a:r>
              <a:rPr lang="en-US" sz="1100" kern="1200" baseline="0" dirty="0" smtClean="0">
                <a:solidFill>
                  <a:schemeClr val="tx1"/>
                </a:solidFill>
                <a:latin typeface="Verdana" pitchFamily="34" charset="0"/>
                <a:ea typeface="+mn-ea"/>
                <a:cs typeface="Arial" pitchFamily="34" charset="0"/>
              </a:rPr>
              <a:t> believes that financial services companies that know the most about their customers and respond to this information quickly will have a strong competitive advantage. </a:t>
            </a:r>
            <a:r>
              <a:rPr lang="en-US" sz="1100" kern="1200" baseline="0" dirty="0" err="1" smtClean="0">
                <a:solidFill>
                  <a:schemeClr val="tx1"/>
                </a:solidFill>
                <a:latin typeface="Verdana" pitchFamily="34" charset="0"/>
                <a:ea typeface="+mn-ea"/>
                <a:cs typeface="Arial" pitchFamily="34" charset="0"/>
              </a:rPr>
              <a:t>Zions</a:t>
            </a:r>
            <a:r>
              <a:rPr lang="en-US" sz="1100" kern="1200" baseline="0" dirty="0" smtClean="0">
                <a:solidFill>
                  <a:schemeClr val="tx1"/>
                </a:solidFill>
                <a:latin typeface="Verdana" pitchFamily="34" charset="0"/>
                <a:ea typeface="+mn-ea"/>
                <a:cs typeface="Arial" pitchFamily="34" charset="0"/>
              </a:rPr>
              <a:t> must also satisfy an array of data-intensive privacy and regulatory requirements. The increasing volume, variety and velocity of data at </a:t>
            </a:r>
            <a:r>
              <a:rPr lang="en-US" sz="1100" kern="1200" baseline="0" dirty="0" err="1" smtClean="0">
                <a:solidFill>
                  <a:schemeClr val="tx1"/>
                </a:solidFill>
                <a:latin typeface="Verdana" pitchFamily="34" charset="0"/>
                <a:ea typeface="+mn-ea"/>
                <a:cs typeface="Arial" pitchFamily="34" charset="0"/>
              </a:rPr>
              <a:t>Zions</a:t>
            </a:r>
            <a:r>
              <a:rPr lang="en-US" sz="1100" kern="1200" baseline="0" dirty="0" smtClean="0">
                <a:solidFill>
                  <a:schemeClr val="tx1"/>
                </a:solidFill>
                <a:latin typeface="Verdana" pitchFamily="34" charset="0"/>
                <a:ea typeface="+mn-ea"/>
                <a:cs typeface="Arial" pitchFamily="34" charset="0"/>
              </a:rPr>
              <a:t> Bancorporation put analytic demands on its existing Oracle data warehouse that it simply could not handle.</a:t>
            </a:r>
          </a:p>
          <a:p>
            <a:endParaRPr lang="en-US" sz="1100" kern="1200" baseline="0" dirty="0" smtClean="0">
              <a:solidFill>
                <a:schemeClr val="tx1"/>
              </a:solidFill>
              <a:latin typeface="Verdana" pitchFamily="34" charset="0"/>
              <a:ea typeface="+mn-ea"/>
              <a:cs typeface="Arial" pitchFamily="34" charset="0"/>
            </a:endParaRPr>
          </a:p>
          <a:p>
            <a:r>
              <a:rPr lang="en-US" sz="1100" kern="1200" baseline="0" dirty="0" smtClean="0">
                <a:solidFill>
                  <a:schemeClr val="tx1"/>
                </a:solidFill>
                <a:latin typeface="Verdana" pitchFamily="34" charset="0"/>
                <a:ea typeface="+mn-ea"/>
                <a:cs typeface="Arial" pitchFamily="34" charset="0"/>
              </a:rPr>
              <a:t>Clint Johnson, </a:t>
            </a:r>
            <a:r>
              <a:rPr lang="en-US" sz="1100" kern="1200" baseline="0" dirty="0" err="1" smtClean="0">
                <a:solidFill>
                  <a:schemeClr val="tx1"/>
                </a:solidFill>
                <a:latin typeface="Verdana" pitchFamily="34" charset="0"/>
                <a:ea typeface="+mn-ea"/>
                <a:cs typeface="Arial" pitchFamily="34" charset="0"/>
              </a:rPr>
              <a:t>Zions</a:t>
            </a:r>
            <a:r>
              <a:rPr lang="en-US" sz="1100" kern="1200" baseline="0" dirty="0" smtClean="0">
                <a:solidFill>
                  <a:schemeClr val="tx1"/>
                </a:solidFill>
                <a:latin typeface="Verdana" pitchFamily="34" charset="0"/>
                <a:ea typeface="+mn-ea"/>
                <a:cs typeface="Arial" pitchFamily="34" charset="0"/>
              </a:rPr>
              <a:t>’ Director of Data Warehousing and Analytics, says, </a:t>
            </a:r>
            <a:r>
              <a:rPr lang="en-US" sz="1100" i="1" kern="1200" baseline="0" dirty="0" smtClean="0">
                <a:solidFill>
                  <a:schemeClr val="tx1"/>
                </a:solidFill>
                <a:latin typeface="Verdana" pitchFamily="34" charset="0"/>
                <a:ea typeface="+mn-ea"/>
                <a:cs typeface="Arial" pitchFamily="34" charset="0"/>
              </a:rPr>
              <a:t>“Our monolithic Oracle data warehouse was struggling to process our growing data assets, so we had to break it up into smaller data marts that began proliferating all over the place. Without a centralized resource, it was more difficult for analysts to understand risk associated with business decisions. Queries were taking hours or all night to execute. And our database administrators spent most of their time on maintenance and troubleshooting.”</a:t>
            </a:r>
          </a:p>
          <a:p>
            <a:endParaRPr lang="en-US" sz="1100" kern="1200" baseline="0" dirty="0" smtClean="0">
              <a:solidFill>
                <a:schemeClr val="tx1"/>
              </a:solidFill>
              <a:latin typeface="Verdana" pitchFamily="34" charset="0"/>
              <a:ea typeface="+mn-ea"/>
              <a:cs typeface="Arial" pitchFamily="34" charset="0"/>
            </a:endParaRPr>
          </a:p>
          <a:p>
            <a:r>
              <a:rPr lang="en-US" sz="1100" kern="1200" baseline="0" dirty="0" smtClean="0">
                <a:solidFill>
                  <a:schemeClr val="tx1"/>
                </a:solidFill>
                <a:latin typeface="Verdana" pitchFamily="34" charset="0"/>
                <a:ea typeface="+mn-ea"/>
                <a:cs typeface="Arial" pitchFamily="34" charset="0"/>
              </a:rPr>
              <a:t>…Johnson recalls, </a:t>
            </a:r>
            <a:r>
              <a:rPr lang="en-US" sz="1100" i="1" kern="1200" baseline="0" dirty="0" smtClean="0">
                <a:solidFill>
                  <a:schemeClr val="tx1"/>
                </a:solidFill>
                <a:latin typeface="Verdana" pitchFamily="34" charset="0"/>
                <a:ea typeface="+mn-ea"/>
                <a:cs typeface="Arial" pitchFamily="34" charset="0"/>
              </a:rPr>
              <a:t>“As the banking crisis was unfolding, we leveraged the profitability system to analyze historical data and create a new set of assumptions for our loan officers. It used to take seven hours to reprocess a month’s worth of data. With </a:t>
            </a:r>
            <a:r>
              <a:rPr lang="en-US" sz="1100" i="1" kern="1200" baseline="0" dirty="0" err="1" smtClean="0">
                <a:solidFill>
                  <a:schemeClr val="tx1"/>
                </a:solidFill>
                <a:latin typeface="Verdana" pitchFamily="34" charset="0"/>
                <a:ea typeface="+mn-ea"/>
                <a:cs typeface="Arial" pitchFamily="34" charset="0"/>
              </a:rPr>
              <a:t>Greenplum</a:t>
            </a:r>
            <a:r>
              <a:rPr lang="en-US" sz="1100" i="1" kern="1200" baseline="0" dirty="0" smtClean="0">
                <a:solidFill>
                  <a:schemeClr val="tx1"/>
                </a:solidFill>
                <a:latin typeface="Verdana" pitchFamily="34" charset="0"/>
                <a:ea typeface="+mn-ea"/>
                <a:cs typeface="Arial" pitchFamily="34" charset="0"/>
              </a:rPr>
              <a:t> we can crunch through two years of history in 7 ½ hours.”</a:t>
            </a:r>
            <a:endParaRPr lang="en-US" i="1" dirty="0" smtClean="0"/>
          </a:p>
          <a:p>
            <a:endParaRPr lang="en-US" dirty="0"/>
          </a:p>
        </p:txBody>
      </p:sp>
    </p:spTree>
    <p:extLst>
      <p:ext uri="{BB962C8B-B14F-4D97-AF65-F5344CB8AC3E}">
        <p14:creationId xmlns:p14="http://schemas.microsoft.com/office/powerpoint/2010/main" val="3404826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 you.</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a:buChar char="•"/>
            </a:pPr>
            <a:r>
              <a:rPr lang="en-US" sz="1200" dirty="0" smtClean="0"/>
              <a:t>While this chart is overly busy, it is chalk full of relevant insights that will impact how you hire, train and build out new analytic assets in your organization – the Data Scientist.</a:t>
            </a:r>
          </a:p>
          <a:p>
            <a:pPr marL="171450" indent="-171450">
              <a:buFont typeface="Arial"/>
              <a:buChar char="•"/>
            </a:pPr>
            <a:r>
              <a:rPr lang="en-US" sz="1200" dirty="0" smtClean="0"/>
              <a:t>31% of study participants</a:t>
            </a:r>
            <a:r>
              <a:rPr lang="en-US" sz="1200" baseline="0" dirty="0" smtClean="0"/>
              <a:t> believe that the demand for Data Scientist will outpace their ability to hire and train Data Scientists</a:t>
            </a:r>
          </a:p>
          <a:p>
            <a:pPr marL="171450" indent="-171450">
              <a:buFont typeface="Arial"/>
              <a:buChar char="•"/>
            </a:pPr>
            <a:r>
              <a:rPr lang="en-US" sz="1200" baseline="0" dirty="0" smtClean="0"/>
              <a:t>32% of the study participants believe that their current organization lacks the skills and training to fulfill the demand for Data Scientists; current employees lack the right skills and training</a:t>
            </a:r>
          </a:p>
          <a:p>
            <a:pPr marL="171450" indent="-171450">
              <a:buFont typeface="Arial"/>
              <a:buChar char="•"/>
            </a:pPr>
            <a:r>
              <a:rPr lang="en-US" sz="1200" dirty="0" smtClean="0"/>
              <a:t>And by a ratio of 31% to 12%, study participants believe that the amount of professional development and degrees exceeds what</a:t>
            </a:r>
            <a:r>
              <a:rPr lang="en-US" sz="1200" baseline="0" dirty="0" smtClean="0"/>
              <a:t> is being provided today to their current BI and data warehouse specialists.</a:t>
            </a:r>
            <a:endParaRPr lang="en-US" sz="1200" dirty="0"/>
          </a:p>
        </p:txBody>
      </p:sp>
    </p:spTree>
    <p:extLst>
      <p:ext uri="{BB962C8B-B14F-4D97-AF65-F5344CB8AC3E}">
        <p14:creationId xmlns:p14="http://schemas.microsoft.com/office/powerpoint/2010/main" val="3812121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171450" indent="-171450">
              <a:buFont typeface="Arial"/>
              <a:buChar char="•"/>
              <a:defRPr/>
            </a:pPr>
            <a:r>
              <a:rPr lang="en-US" sz="1200" dirty="0" smtClean="0">
                <a:latin typeface="Verdana"/>
                <a:cs typeface="Verdana"/>
              </a:rPr>
              <a:t>EMC Educational Services is the first to offer a Data Scientist certification program</a:t>
            </a:r>
          </a:p>
          <a:p>
            <a:pPr marL="171450" indent="-171450">
              <a:buFont typeface="Arial"/>
              <a:buChar char="•"/>
              <a:defRPr/>
            </a:pPr>
            <a:r>
              <a:rPr lang="en-US" sz="1200" dirty="0" smtClean="0">
                <a:latin typeface="Verdana"/>
                <a:cs typeface="Verdana"/>
              </a:rPr>
              <a:t>The purpose of this initial class to is prepare BI and DWH specialists </a:t>
            </a:r>
            <a:r>
              <a:rPr lang="en-US" sz="1200" smtClean="0">
                <a:latin typeface="Verdana"/>
                <a:cs typeface="Verdana"/>
              </a:rPr>
              <a:t>to become active participants </a:t>
            </a:r>
            <a:r>
              <a:rPr lang="en-US" sz="1200" dirty="0" smtClean="0">
                <a:latin typeface="Verdana"/>
                <a:cs typeface="Verdana"/>
              </a:rPr>
              <a:t>in a Data Science engagement</a:t>
            </a:r>
          </a:p>
          <a:p>
            <a:pPr marL="171450" indent="-171450">
              <a:buFont typeface="Arial"/>
              <a:buChar char="•"/>
              <a:defRPr/>
            </a:pPr>
            <a:r>
              <a:rPr lang="en-US" sz="1200" dirty="0" smtClean="0">
                <a:latin typeface="Verdana"/>
                <a:cs typeface="Verdana"/>
              </a:rPr>
              <a:t>The class provides hands-on experience with:</a:t>
            </a:r>
          </a:p>
          <a:p>
            <a:pPr marL="571500" lvl="1" indent="-171450">
              <a:buFont typeface="Arial"/>
              <a:buChar char="•"/>
              <a:defRPr/>
            </a:pPr>
            <a:r>
              <a:rPr lang="en-US" sz="1200" dirty="0" smtClean="0">
                <a:latin typeface="Verdana"/>
                <a:cs typeface="Verdana"/>
              </a:rPr>
              <a:t>Advanced analytics using R and </a:t>
            </a:r>
            <a:r>
              <a:rPr lang="en-US" sz="1200" dirty="0" err="1" smtClean="0">
                <a:latin typeface="Verdana"/>
                <a:cs typeface="Verdana"/>
              </a:rPr>
              <a:t>RStudio</a:t>
            </a:r>
            <a:endParaRPr lang="en-US" sz="1200" dirty="0" smtClean="0">
              <a:latin typeface="Verdana"/>
              <a:cs typeface="Verdana"/>
            </a:endParaRPr>
          </a:p>
          <a:p>
            <a:pPr marL="571500" lvl="1" indent="-171450">
              <a:buFont typeface="Arial"/>
              <a:buChar char="•"/>
              <a:defRPr/>
            </a:pPr>
            <a:r>
              <a:rPr lang="en-US" sz="1200" dirty="0" smtClean="0">
                <a:latin typeface="Verdana"/>
                <a:cs typeface="Verdana"/>
              </a:rPr>
              <a:t>In-database analytics using </a:t>
            </a:r>
            <a:r>
              <a:rPr lang="en-US" sz="1200" dirty="0" err="1" smtClean="0">
                <a:latin typeface="Verdana"/>
                <a:cs typeface="Verdana"/>
              </a:rPr>
              <a:t>MADlib</a:t>
            </a:r>
            <a:endParaRPr lang="en-US" sz="1200" dirty="0" smtClean="0">
              <a:latin typeface="Verdana"/>
              <a:cs typeface="Verdana"/>
            </a:endParaRPr>
          </a:p>
          <a:p>
            <a:pPr marL="571500" lvl="1" indent="-171450">
              <a:buFont typeface="Arial"/>
              <a:buChar char="•"/>
              <a:defRPr/>
            </a:pPr>
            <a:r>
              <a:rPr lang="en-US" sz="1200" dirty="0" smtClean="0">
                <a:latin typeface="Verdana"/>
                <a:cs typeface="Verdana"/>
              </a:rPr>
              <a:t>SQL exercises using </a:t>
            </a:r>
            <a:r>
              <a:rPr lang="en-US" sz="1200" dirty="0" err="1" smtClean="0">
                <a:latin typeface="Verdana"/>
                <a:cs typeface="Verdana"/>
              </a:rPr>
              <a:t>Postgres</a:t>
            </a:r>
            <a:endParaRPr lang="en-US" sz="1200" dirty="0" smtClean="0">
              <a:latin typeface="Verdana"/>
              <a:cs typeface="Verdana"/>
            </a:endParaRPr>
          </a:p>
          <a:p>
            <a:pPr marL="571500" lvl="1" indent="-171450">
              <a:buFont typeface="Arial"/>
              <a:buChar char="•"/>
              <a:defRPr/>
            </a:pPr>
            <a:r>
              <a:rPr lang="en-US" sz="1200" dirty="0" smtClean="0">
                <a:latin typeface="Verdana"/>
                <a:cs typeface="Verdana"/>
              </a:rPr>
              <a:t>Introduction to Hadoop</a:t>
            </a:r>
            <a:endParaRPr lang="en-US" sz="1200" dirty="0">
              <a:latin typeface="Verdana"/>
              <a:cs typeface="Verdana"/>
            </a:endParaRPr>
          </a:p>
        </p:txBody>
      </p:sp>
      <p:sp>
        <p:nvSpPr>
          <p:cNvPr id="6" name="Slide Number Placeholder 3"/>
          <p:cNvSpPr>
            <a:spLocks noGrp="1"/>
          </p:cNvSpPr>
          <p:nvPr>
            <p:ph type="sldNum" sz="quarter" idx="5"/>
          </p:nvPr>
        </p:nvSpPr>
        <p:spPr>
          <a:xfrm>
            <a:off x="3927475" y="8758238"/>
            <a:ext cx="3005138" cy="460375"/>
          </a:xfrm>
          <a:prstGeom prst="rect">
            <a:avLst/>
          </a:prstGeom>
        </p:spPr>
        <p:txBody>
          <a:bodyPr/>
          <a:lstStyle/>
          <a:p>
            <a:fld id="{4A0B0514-9AB1-204B-9122-5630CD606A96}" type="slidenum">
              <a:rPr lang="en-US" smtClean="0">
                <a:latin typeface="Verdana"/>
                <a:cs typeface="Verdana"/>
              </a:rPr>
              <a:pPr/>
              <a:t>44</a:t>
            </a:fld>
            <a:endParaRPr lang="en-US" dirty="0">
              <a:latin typeface="Verdana"/>
              <a:cs typeface="Verdan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r>
              <a:rPr lang="en-US" smtClean="0">
                <a:ea typeface="ＭＳ Ｐゴシック" pitchFamily="34" charset="-128"/>
              </a:rPr>
              <a:t>That brings us to what do you do next and how do we work together and explore how to get value from your data. For us the way to get started is a Greenplum Analytics lab. This is everything we have talked about today. It is the combination of our Unified analytics platform, and our experts, the data scientists, coming into your organization and working on something that is real. Your data, with your team, doing a project and extracting real value out of it. We like to think of this as the Big Data POC. Unlike a Data Warehousing POC, this is not about just about speeds and feeds, this is about context and something that is relevant to your business and we want to come in and prove it to you. That is a Greenplum Analytics lab.</a:t>
            </a:r>
          </a:p>
          <a:p>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found our early adopter customer use a common approach to their journey to big data.  </a:t>
            </a:r>
          </a:p>
          <a:p>
            <a:endParaRPr lang="en-US" dirty="0" smtClean="0"/>
          </a:p>
          <a:p>
            <a:pPr marL="171450" indent="-171450">
              <a:buFont typeface="Arial"/>
              <a:buChar char="•"/>
            </a:pPr>
            <a:r>
              <a:rPr lang="en-US" dirty="0" smtClean="0"/>
              <a:t>First,</a:t>
            </a:r>
            <a:r>
              <a:rPr lang="en-US" baseline="0" dirty="0" smtClean="0"/>
              <a:t> they built on an infrastructure foundation that consists of elastic and scalable storage as well as analytics that can access all types of data.  </a:t>
            </a:r>
          </a:p>
          <a:p>
            <a:pPr marL="171450" indent="-171450">
              <a:buFont typeface="Arial"/>
              <a:buChar char="•"/>
            </a:pPr>
            <a:r>
              <a:rPr lang="en-US" baseline="0" dirty="0" smtClean="0"/>
              <a:t>Next, they focus on improving the analytics process</a:t>
            </a:r>
          </a:p>
          <a:p>
            <a:pPr marL="171450" indent="-171450">
              <a:buFont typeface="Arial"/>
              <a:buChar char="•"/>
            </a:pPr>
            <a:r>
              <a:rPr lang="en-US" baseline="0" dirty="0" smtClean="0"/>
              <a:t>Lastly, they embed Big Data into their applications and enable actionable insight.  </a:t>
            </a:r>
          </a:p>
          <a:p>
            <a:pPr marL="171450" indent="-171450">
              <a:buFont typeface="Arial"/>
              <a:buChar char="•"/>
            </a:pPr>
            <a:endParaRPr lang="en-US" baseline="0" dirty="0"/>
          </a:p>
          <a:p>
            <a:pPr marL="171450" indent="-171450">
              <a:buFont typeface="Arial"/>
              <a:buChar char="•"/>
            </a:pPr>
            <a:r>
              <a:rPr lang="en-US" baseline="0" dirty="0" smtClean="0"/>
              <a:t>We found that customers who’ve used this approach have been able to transform into a more predictive enterprise.  </a:t>
            </a:r>
          </a:p>
        </p:txBody>
      </p:sp>
    </p:spTree>
    <p:extLst>
      <p:ext uri="{BB962C8B-B14F-4D97-AF65-F5344CB8AC3E}">
        <p14:creationId xmlns:p14="http://schemas.microsoft.com/office/powerpoint/2010/main" val="382939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u="none" dirty="0" smtClean="0"/>
              <a:t> Big</a:t>
            </a:r>
            <a:r>
              <a:rPr lang="en-US" u="none" baseline="0" dirty="0" smtClean="0"/>
              <a:t> data applications require new approach to storage</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u="none" baseline="0" dirty="0" smtClean="0"/>
              <a:t>Must be scale out, highly automate, and move to shared pools to deliver capacity w/ same admin. </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u="none" baseline="0" dirty="0" smtClean="0"/>
              <a:t> Capacity, performance, IOPS= must grow linearly without adding tons of people cost.</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lang="en-US" u="none"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u="sng"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u="sng" dirty="0" smtClean="0"/>
              <a:t>BELOW</a:t>
            </a:r>
            <a:r>
              <a:rPr lang="en-US" u="sng" baseline="0" dirty="0" smtClean="0"/>
              <a:t> ARE NOTES ONLY, NOT FOR MONITOR:</a:t>
            </a:r>
            <a:endParaRPr lang="en-US" dirty="0" smtClean="0"/>
          </a:p>
          <a:p>
            <a:r>
              <a:rPr lang="en-US" dirty="0" smtClean="0"/>
              <a:t>Big Data applications require a new infrastructure.</a:t>
            </a:r>
            <a:r>
              <a:rPr lang="en-US" baseline="0" dirty="0" smtClean="0"/>
              <a:t> It can’t be scale up; it can’t be manual—it must be scale out and highly automated. This infrastructure needs to move past storage islands to shared pools where more capacity can be delivered with the same </a:t>
            </a:r>
            <a:r>
              <a:rPr lang="en-US" baseline="0" dirty="0" err="1" smtClean="0"/>
              <a:t>admins</a:t>
            </a:r>
            <a:r>
              <a:rPr lang="en-US" baseline="0" dirty="0" smtClean="0"/>
              <a:t>, and with no scaling of the TCO of the environment. Capacity, performance, and IOPS must grow linearly as those are added to the network. </a:t>
            </a:r>
          </a:p>
          <a:p>
            <a:endParaRPr lang="en-US" baseline="0" dirty="0" smtClean="0"/>
          </a:p>
          <a:p>
            <a:r>
              <a:rPr lang="en-US" baseline="0" dirty="0" smtClean="0"/>
              <a:t>This is what EMC is doing with the </a:t>
            </a:r>
            <a:r>
              <a:rPr lang="en-US" baseline="0" dirty="0" err="1" smtClean="0"/>
              <a:t>Isilon</a:t>
            </a:r>
            <a:r>
              <a:rPr lang="en-US" baseline="0" dirty="0" smtClean="0"/>
              <a:t> family. </a:t>
            </a:r>
            <a:endParaRPr lang="en-US" dirty="0" smtClean="0"/>
          </a:p>
        </p:txBody>
      </p:sp>
    </p:spTree>
    <p:extLst>
      <p:ext uri="{BB962C8B-B14F-4D97-AF65-F5344CB8AC3E}">
        <p14:creationId xmlns:p14="http://schemas.microsoft.com/office/powerpoint/2010/main" val="169871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Introduced in March</a:t>
            </a:r>
          </a:p>
          <a:p>
            <a:pPr marL="171450" indent="-171450">
              <a:buFont typeface="Arial"/>
              <a:buChar char="•"/>
            </a:pPr>
            <a:r>
              <a:rPr lang="en-US" dirty="0" smtClean="0"/>
              <a:t>Isilon</a:t>
            </a:r>
            <a:r>
              <a:rPr lang="en-US" baseline="0" dirty="0" smtClean="0"/>
              <a:t> S200 = linear throughput scalability = 2X increase in megabytes/second to &gt;80GB/second</a:t>
            </a:r>
          </a:p>
          <a:p>
            <a:pPr marL="171450" indent="-171450"/>
            <a:endParaRPr lang="en-US" baseline="0" dirty="0" smtClean="0"/>
          </a:p>
          <a:p>
            <a:pPr marL="171450" indent="-171450">
              <a:buFont typeface="Arial"/>
              <a:buChar char="•"/>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None/>
              <a:tabLst/>
              <a:defRPr/>
            </a:pPr>
            <a:r>
              <a:rPr lang="en-US" b="0" u="sng" dirty="0" smtClean="0"/>
              <a:t>BELOW</a:t>
            </a:r>
            <a:r>
              <a:rPr lang="en-US" b="0" u="sng" baseline="0" dirty="0" smtClean="0"/>
              <a:t> ARE NOTES ONLY, NOT FOR MONITOR:</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This is what EMC is doing with the </a:t>
            </a:r>
            <a:r>
              <a:rPr lang="en-US" baseline="0" dirty="0" err="1" smtClean="0"/>
              <a:t>Isilon</a:t>
            </a:r>
            <a:r>
              <a:rPr lang="en-US" baseline="0" dirty="0" smtClean="0"/>
              <a:t> family. The EMC </a:t>
            </a:r>
            <a:r>
              <a:rPr lang="en-US" baseline="0" dirty="0" err="1" smtClean="0"/>
              <a:t>Isilon</a:t>
            </a:r>
            <a:r>
              <a:rPr lang="en-US" baseline="0" dirty="0" smtClean="0"/>
              <a:t> S Series, the next generation of the </a:t>
            </a:r>
            <a:r>
              <a:rPr lang="en-US" baseline="0" dirty="0" err="1" smtClean="0"/>
              <a:t>Isilon</a:t>
            </a:r>
            <a:r>
              <a:rPr lang="en-US" baseline="0" dirty="0" smtClean="0"/>
              <a:t> platform, was introduced in March 2011 to demonstrate record scalability and remarkable simplicity simultaneously. </a:t>
            </a:r>
            <a:endParaRPr lang="en-US" dirty="0" smtClean="0"/>
          </a:p>
          <a:p>
            <a:pPr marL="171450" indent="-171450">
              <a:buFont typeface="Arial"/>
              <a:buNone/>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err="1" smtClean="0"/>
              <a:t>Isilon</a:t>
            </a:r>
            <a:r>
              <a:rPr lang="en-US" baseline="0" dirty="0" smtClean="0"/>
              <a:t> S200 has linear throughput scalability with 2X increase in the megabytes per second to over 80 gigabytes per second. </a:t>
            </a:r>
            <a:r>
              <a:rPr lang="en-US" dirty="0" smtClean="0"/>
              <a:t>Similarly,</a:t>
            </a:r>
            <a:r>
              <a:rPr lang="en-US" baseline="0" dirty="0" smtClean="0"/>
              <a:t> there’s a dramatic increase in transaction scalability—again, a linear increase in the IOPS of the platform to over 1.2M SPEC FS-like  capabilities.  </a:t>
            </a:r>
            <a:endParaRPr lang="en-US" dirty="0" smtClean="0"/>
          </a:p>
        </p:txBody>
      </p:sp>
    </p:spTree>
    <p:extLst>
      <p:ext uri="{BB962C8B-B14F-4D97-AF65-F5344CB8AC3E}">
        <p14:creationId xmlns:p14="http://schemas.microsoft.com/office/powerpoint/2010/main" val="341568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r>
              <a:rPr lang="en-US" sz="1200" kern="1200" dirty="0" smtClean="0">
                <a:solidFill>
                  <a:schemeClr val="tx1"/>
                </a:solidFill>
                <a:latin typeface="Verdana" pitchFamily="34" charset="0"/>
                <a:ea typeface="+mn-ea"/>
                <a:cs typeface="Arial" pitchFamily="34" charset="0"/>
              </a:rPr>
              <a:t>The Broad Institute, is one of the United States’ largest sequencing centers and a global leader in genomics and bioinformatics.</a:t>
            </a:r>
            <a:r>
              <a:rPr lang="en-US" sz="1200" kern="1200" baseline="0" dirty="0" smtClean="0">
                <a:solidFill>
                  <a:schemeClr val="tx1"/>
                </a:solidFill>
                <a:latin typeface="Verdana" pitchFamily="34" charset="0"/>
                <a:ea typeface="+mn-ea"/>
                <a:cs typeface="Arial" pitchFamily="34" charset="0"/>
              </a:rPr>
              <a:t>  They perform genome sequencing to develop treatments for diseases such as leukemia, rheumatoid arthritis and more.  </a:t>
            </a:r>
            <a:r>
              <a:rPr lang="en-US" sz="1200" kern="1200" dirty="0" smtClean="0">
                <a:solidFill>
                  <a:schemeClr val="tx1"/>
                </a:solidFill>
                <a:latin typeface="Verdana" pitchFamily="34" charset="0"/>
                <a:ea typeface="+mn-ea"/>
                <a:cs typeface="Arial" pitchFamily="34" charset="0"/>
              </a:rPr>
              <a:t>These</a:t>
            </a:r>
            <a:r>
              <a:rPr lang="en-US" sz="1200" kern="1200" baseline="0" dirty="0" smtClean="0">
                <a:solidFill>
                  <a:schemeClr val="tx1"/>
                </a:solidFill>
                <a:latin typeface="Verdana" pitchFamily="34" charset="0"/>
                <a:ea typeface="+mn-ea"/>
                <a:cs typeface="Arial" pitchFamily="34" charset="0"/>
              </a:rPr>
              <a:t> </a:t>
            </a:r>
            <a:r>
              <a:rPr lang="en-US" sz="1200" kern="1200" dirty="0" smtClean="0">
                <a:solidFill>
                  <a:schemeClr val="tx1"/>
                </a:solidFill>
                <a:latin typeface="Verdana" pitchFamily="34" charset="0"/>
                <a:ea typeface="+mn-ea"/>
                <a:cs typeface="Arial" pitchFamily="34" charset="0"/>
              </a:rPr>
              <a:t>sequencing applications that</a:t>
            </a:r>
            <a:r>
              <a:rPr lang="en-US" sz="1200" kern="1200" baseline="0" dirty="0" smtClean="0">
                <a:solidFill>
                  <a:schemeClr val="tx1"/>
                </a:solidFill>
                <a:latin typeface="Verdana" pitchFamily="34" charset="0"/>
                <a:ea typeface="+mn-ea"/>
                <a:cs typeface="Arial" pitchFamily="34" charset="0"/>
              </a:rPr>
              <a:t> contains</a:t>
            </a:r>
            <a:r>
              <a:rPr lang="en-US" sz="1200" kern="1200" dirty="0" smtClean="0">
                <a:solidFill>
                  <a:schemeClr val="tx1"/>
                </a:solidFill>
                <a:latin typeface="Verdana" pitchFamily="34" charset="0"/>
                <a:ea typeface="+mn-ea"/>
                <a:cs typeface="Arial" pitchFamily="34" charset="0"/>
              </a:rPr>
              <a:t> &gt;1 trillion raw images. </a:t>
            </a:r>
          </a:p>
          <a:p>
            <a:pPr marL="0" lvl="0" indent="0">
              <a:buFont typeface="Arial"/>
              <a:buNone/>
            </a:pPr>
            <a:endParaRPr lang="en-US" sz="1200" kern="1200" baseline="0" dirty="0" smtClean="0">
              <a:solidFill>
                <a:schemeClr val="tx1"/>
              </a:solidFill>
              <a:latin typeface="Verdana" pitchFamily="34" charset="0"/>
              <a:ea typeface="+mn-ea"/>
              <a:cs typeface="Arial" pitchFamily="34" charset="0"/>
            </a:endParaRPr>
          </a:p>
          <a:p>
            <a:pPr marL="171450" lvl="0" indent="-171450">
              <a:buFont typeface="Arial"/>
              <a:buChar char="•"/>
            </a:pPr>
            <a:r>
              <a:rPr lang="en-US" sz="1200" kern="1200" baseline="0" dirty="0" smtClean="0">
                <a:solidFill>
                  <a:schemeClr val="tx1"/>
                </a:solidFill>
                <a:latin typeface="Verdana" pitchFamily="34" charset="0"/>
                <a:ea typeface="+mn-ea"/>
                <a:cs typeface="Arial" pitchFamily="34" charset="0"/>
              </a:rPr>
              <a:t>In 2011, Broad researchers </a:t>
            </a:r>
            <a:r>
              <a:rPr lang="en-US" sz="1200" dirty="0" smtClean="0"/>
              <a:t>use whole-genome sequencing to trace the path of the</a:t>
            </a:r>
            <a:r>
              <a:rPr lang="en-US" sz="1200" baseline="0" dirty="0" smtClean="0"/>
              <a:t> 2011</a:t>
            </a:r>
            <a:r>
              <a:rPr lang="en-US" sz="1200" dirty="0" smtClean="0"/>
              <a:t> summer's </a:t>
            </a:r>
            <a:r>
              <a:rPr lang="en-US" sz="1200" i="1" dirty="0" smtClean="0"/>
              <a:t>E. coli</a:t>
            </a:r>
            <a:r>
              <a:rPr lang="en-US" sz="1200" dirty="0" smtClean="0"/>
              <a:t> outbreak (image)</a:t>
            </a:r>
            <a:endParaRPr lang="en-US" sz="1200" kern="1200" baseline="0" dirty="0" smtClean="0">
              <a:solidFill>
                <a:schemeClr val="tx1"/>
              </a:solidFill>
              <a:latin typeface="Verdana" pitchFamily="34" charset="0"/>
              <a:ea typeface="+mn-ea"/>
              <a:cs typeface="Arial" pitchFamily="34" charset="0"/>
            </a:endParaRP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endParaRPr lang="en-US" sz="1200" kern="1200" dirty="0" smtClean="0">
              <a:solidFill>
                <a:schemeClr val="tx1"/>
              </a:solidFill>
              <a:latin typeface="Verdana" pitchFamily="34" charset="0"/>
              <a:ea typeface="+mn-ea"/>
              <a:cs typeface="Arial" pitchFamily="34" charset="0"/>
            </a:endParaRP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r>
              <a:rPr lang="en-US" sz="1100" kern="1200" dirty="0" smtClean="0">
                <a:solidFill>
                  <a:schemeClr val="tx1"/>
                </a:solidFill>
                <a:latin typeface="Verdana" pitchFamily="34" charset="0"/>
                <a:ea typeface="+mn-ea"/>
                <a:cs typeface="Arial" pitchFamily="34" charset="0"/>
              </a:rPr>
              <a:t>"Applications of next-generation DNA sequencing at the Broad Institute and elsewhere require an unprecedented amount of data to be stored and managed in a high-performance research and bioinformatics pipeline," said Matthew </a:t>
            </a:r>
            <a:r>
              <a:rPr lang="en-US" sz="1100" kern="1200" dirty="0" err="1" smtClean="0">
                <a:solidFill>
                  <a:schemeClr val="tx1"/>
                </a:solidFill>
                <a:latin typeface="Verdana" pitchFamily="34" charset="0"/>
                <a:ea typeface="+mn-ea"/>
                <a:cs typeface="Arial" pitchFamily="34" charset="0"/>
              </a:rPr>
              <a:t>Trunnell</a:t>
            </a:r>
            <a:r>
              <a:rPr lang="en-US" sz="1100" kern="1200" dirty="0" smtClean="0">
                <a:solidFill>
                  <a:schemeClr val="tx1"/>
                </a:solidFill>
                <a:latin typeface="Verdana" pitchFamily="34" charset="0"/>
                <a:ea typeface="+mn-ea"/>
                <a:cs typeface="Arial" pitchFamily="34" charset="0"/>
              </a:rPr>
              <a:t>, Manager of Research Computing at the Broad Institute. "With </a:t>
            </a:r>
            <a:r>
              <a:rPr lang="en-US" sz="1100" kern="1200" dirty="0" err="1" smtClean="0">
                <a:solidFill>
                  <a:schemeClr val="tx1"/>
                </a:solidFill>
                <a:latin typeface="Verdana" pitchFamily="34" charset="0"/>
                <a:ea typeface="+mn-ea"/>
                <a:cs typeface="Arial" pitchFamily="34" charset="0"/>
              </a:rPr>
              <a:t>Isilon</a:t>
            </a:r>
            <a:r>
              <a:rPr lang="en-US" sz="1100" kern="1200" dirty="0" smtClean="0">
                <a:solidFill>
                  <a:schemeClr val="tx1"/>
                </a:solidFill>
                <a:latin typeface="Verdana" pitchFamily="34" charset="0"/>
                <a:ea typeface="+mn-ea"/>
                <a:cs typeface="Arial" pitchFamily="34" charset="0"/>
              </a:rPr>
              <a:t> IQ, we've been able to grow a single file system to nearly a Petabyte in less than a year, while still maintaining the data throughput necessary to power our workflow and advance our research.”</a:t>
            </a: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endParaRPr lang="en-US" sz="1200" kern="1200" dirty="0" smtClean="0">
              <a:solidFill>
                <a:schemeClr val="tx1"/>
              </a:solidFill>
              <a:latin typeface="Verdana" pitchFamily="34" charset="0"/>
              <a:ea typeface="+mn-ea"/>
              <a:cs typeface="Arial" pitchFamily="34" charset="0"/>
            </a:endParaRP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r>
              <a:rPr lang="en-US" sz="1200" kern="1200" dirty="0" smtClean="0">
                <a:solidFill>
                  <a:schemeClr val="tx1"/>
                </a:solidFill>
                <a:latin typeface="Verdana" pitchFamily="34" charset="0"/>
                <a:ea typeface="+mn-ea"/>
                <a:cs typeface="Arial" pitchFamily="34" charset="0"/>
              </a:rPr>
              <a:t>Before we worked with them over 3</a:t>
            </a:r>
            <a:r>
              <a:rPr lang="en-US" sz="1200" kern="1200" baseline="0" dirty="0" smtClean="0">
                <a:solidFill>
                  <a:schemeClr val="tx1"/>
                </a:solidFill>
                <a:latin typeface="Verdana" pitchFamily="34" charset="0"/>
                <a:ea typeface="+mn-ea"/>
                <a:cs typeface="Arial" pitchFamily="34" charset="0"/>
              </a:rPr>
              <a:t> years ago, Broad was struggling with scaling their current storage environment to support the DNA sequencing application.  The systems weren’t keeping up to their data growth.  </a:t>
            </a: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r>
              <a:rPr lang="en-US" sz="1200" kern="1200" baseline="0" dirty="0" smtClean="0">
                <a:solidFill>
                  <a:schemeClr val="tx1"/>
                </a:solidFill>
                <a:latin typeface="Verdana" pitchFamily="34" charset="0"/>
                <a:ea typeface="+mn-ea"/>
                <a:cs typeface="Arial" pitchFamily="34" charset="0"/>
              </a:rPr>
              <a:t>We then offered them our scale out storage, </a:t>
            </a:r>
            <a:r>
              <a:rPr lang="en-US" sz="1200" kern="1200" baseline="0" dirty="0" err="1" smtClean="0">
                <a:solidFill>
                  <a:schemeClr val="tx1"/>
                </a:solidFill>
                <a:latin typeface="Verdana" pitchFamily="34" charset="0"/>
                <a:ea typeface="+mn-ea"/>
                <a:cs typeface="Arial" pitchFamily="34" charset="0"/>
              </a:rPr>
              <a:t>Isilon</a:t>
            </a:r>
            <a:r>
              <a:rPr lang="en-US" sz="1200" kern="1200" baseline="0" dirty="0" smtClean="0">
                <a:solidFill>
                  <a:schemeClr val="tx1"/>
                </a:solidFill>
                <a:latin typeface="Verdana" pitchFamily="34" charset="0"/>
                <a:ea typeface="+mn-ea"/>
                <a:cs typeface="Arial" pitchFamily="34" charset="0"/>
              </a:rPr>
              <a:t> which </a:t>
            </a:r>
            <a:r>
              <a:rPr lang="en-US" dirty="0" smtClean="0"/>
              <a:t>enabled to scale as their data grew</a:t>
            </a:r>
            <a:r>
              <a:rPr lang="en-US" baseline="0" dirty="0" smtClean="0"/>
              <a:t> from 1PB to today’s 12PB within 5 years!  </a:t>
            </a: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r>
              <a:rPr lang="en-US" baseline="0" dirty="0" smtClean="0"/>
              <a:t>EMC is helping </a:t>
            </a:r>
            <a:r>
              <a:rPr lang="en-US" dirty="0" smtClean="0"/>
              <a:t>Broad’s researchers to collaborate on massive amounts of genomic information in real-time and more efficiently identify correlations between genomic sequences.</a:t>
            </a: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r>
              <a:rPr lang="en-US" dirty="0" smtClean="0"/>
              <a:t>Using </a:t>
            </a:r>
            <a:r>
              <a:rPr lang="en-US" dirty="0" err="1" smtClean="0"/>
              <a:t>Isilon</a:t>
            </a:r>
            <a:r>
              <a:rPr lang="en-US" dirty="0" smtClean="0"/>
              <a:t> clustered storage, this data can be directly stored and analyzed, enabling the Institute's scientists to access, process and store genomic data from one, easily accessible and highly reliable central storage repository.</a:t>
            </a:r>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endParaRPr lang="en-US" dirty="0" smtClean="0"/>
          </a:p>
          <a:p>
            <a:pPr marL="171450" marR="0" lvl="0" indent="-171450" algn="l" defTabSz="914400" rtl="0" eaLnBrk="1" fontAlgn="auto" latinLnBrk="0" hangingPunct="1">
              <a:lnSpc>
                <a:spcPct val="100000"/>
              </a:lnSpc>
              <a:spcBef>
                <a:spcPts val="1200"/>
              </a:spcBef>
              <a:spcAft>
                <a:spcPts val="0"/>
              </a:spcAft>
              <a:buClrTx/>
              <a:buSzTx/>
              <a:buFont typeface="Arial"/>
              <a:buChar char="•"/>
              <a:tabLst/>
              <a:defRPr/>
            </a:pPr>
            <a:endParaRPr lang="en-US" sz="1200" kern="1200" baseline="0" dirty="0" smtClean="0">
              <a:solidFill>
                <a:schemeClr val="tx1"/>
              </a:solidFill>
              <a:latin typeface="Verdana" pitchFamily="34" charset="0"/>
              <a:ea typeface="+mn-ea"/>
              <a:cs typeface="Arial" pitchFamily="34" charset="0"/>
            </a:endParaRPr>
          </a:p>
          <a:p>
            <a:pPr marL="0" indent="0">
              <a:buFont typeface="Arial"/>
              <a:buNone/>
            </a:pPr>
            <a:endParaRPr lang="en-US" sz="1200" kern="1200" dirty="0" smtClean="0">
              <a:solidFill>
                <a:schemeClr val="tx1"/>
              </a:solidFill>
              <a:effectLst/>
              <a:latin typeface="Verdana" pitchFamily="34" charset="0"/>
              <a:ea typeface="+mn-ea"/>
              <a:cs typeface="Arial" pitchFamily="34" charset="0"/>
            </a:endParaRPr>
          </a:p>
          <a:p>
            <a:pPr marL="0" indent="0">
              <a:buFont typeface="Arial"/>
              <a:buNone/>
            </a:pPr>
            <a:endParaRPr lang="en-US" sz="1200" kern="1200" dirty="0" smtClean="0">
              <a:solidFill>
                <a:schemeClr val="tx1"/>
              </a:solidFill>
              <a:effectLst/>
              <a:latin typeface="Verdana" pitchFamily="34" charset="0"/>
              <a:ea typeface="+mn-ea"/>
              <a:cs typeface="Arial" pitchFamily="34" charset="0"/>
            </a:endParaRPr>
          </a:p>
          <a:p>
            <a:r>
              <a:rPr lang="en-US" dirty="0" smtClean="0"/>
              <a:t>http://</a:t>
            </a:r>
            <a:r>
              <a:rPr lang="en-US" dirty="0" err="1" smtClean="0"/>
              <a:t>www.isilon.com</a:t>
            </a:r>
            <a:r>
              <a:rPr lang="en-US" dirty="0" smtClean="0"/>
              <a:t>/press-release/</a:t>
            </a:r>
            <a:r>
              <a:rPr lang="en-US" dirty="0" err="1" smtClean="0"/>
              <a:t>isilon</a:t>
            </a:r>
            <a:r>
              <a:rPr lang="en-US" dirty="0" smtClean="0"/>
              <a:t>-</a:t>
            </a:r>
            <a:r>
              <a:rPr lang="en-US" dirty="0" err="1" smtClean="0"/>
              <a:t>iq</a:t>
            </a:r>
            <a:r>
              <a:rPr lang="en-US" dirty="0" smtClean="0"/>
              <a:t>-powers-data-storage-next-generation-</a:t>
            </a:r>
            <a:r>
              <a:rPr lang="en-US" dirty="0" err="1" smtClean="0"/>
              <a:t>dna</a:t>
            </a:r>
            <a:r>
              <a:rPr lang="en-US" dirty="0" smtClean="0"/>
              <a:t>-sequencing</a:t>
            </a:r>
          </a:p>
          <a:p>
            <a:pPr lvl="2"/>
            <a:r>
              <a:rPr lang="en-US" dirty="0" smtClean="0"/>
              <a:t>Currently using nearly 10 petabytes of </a:t>
            </a:r>
            <a:r>
              <a:rPr lang="en-US" dirty="0" err="1" smtClean="0"/>
              <a:t>Isilon</a:t>
            </a:r>
            <a:r>
              <a:rPr lang="en-US" dirty="0" smtClean="0"/>
              <a:t> to power massive genomic sequencing operation</a:t>
            </a:r>
          </a:p>
          <a:p>
            <a:pPr marL="0" indent="0">
              <a:buFont typeface="Arial"/>
              <a:buNone/>
            </a:pPr>
            <a:endParaRPr lang="en-US" sz="1200" kern="1200" dirty="0" smtClean="0">
              <a:solidFill>
                <a:schemeClr val="tx1"/>
              </a:solidFill>
              <a:effectLst/>
              <a:latin typeface="Verdana" pitchFamily="34" charset="0"/>
              <a:ea typeface="+mn-ea"/>
              <a:cs typeface="Arial" pitchFamily="34" charset="0"/>
            </a:endParaRPr>
          </a:p>
          <a:p>
            <a:pPr marL="171450" indent="-171450"/>
            <a:endParaRPr lang="en-US" sz="1200" kern="1200" dirty="0" smtClean="0">
              <a:solidFill>
                <a:schemeClr val="tx1"/>
              </a:solidFill>
              <a:effectLst/>
              <a:latin typeface="Verdana" pitchFamily="34" charset="0"/>
              <a:ea typeface="+mn-ea"/>
              <a:cs typeface="Arial" pitchFamily="34" charset="0"/>
            </a:endParaRPr>
          </a:p>
          <a:p>
            <a:pPr marL="0" indent="0">
              <a:buFont typeface="Arial"/>
              <a:buNone/>
            </a:pPr>
            <a:r>
              <a:rPr lang="en-US" sz="1200" kern="1200" dirty="0" smtClean="0">
                <a:solidFill>
                  <a:schemeClr val="tx1"/>
                </a:solidFill>
                <a:effectLst/>
                <a:latin typeface="Verdana" pitchFamily="34" charset="0"/>
                <a:ea typeface="+mn-ea"/>
                <a:cs typeface="Arial" pitchFamily="34" charset="0"/>
              </a:rPr>
              <a:t>http://</a:t>
            </a:r>
            <a:r>
              <a:rPr lang="en-US" sz="1200" kern="1200" dirty="0" err="1" smtClean="0">
                <a:solidFill>
                  <a:schemeClr val="tx1"/>
                </a:solidFill>
                <a:effectLst/>
                <a:latin typeface="Verdana" pitchFamily="34" charset="0"/>
                <a:ea typeface="+mn-ea"/>
                <a:cs typeface="Arial" pitchFamily="34" charset="0"/>
              </a:rPr>
              <a:t>www.broadinstitute.org</a:t>
            </a:r>
            <a:r>
              <a:rPr lang="en-US" sz="1200" kern="1200" dirty="0" smtClean="0">
                <a:solidFill>
                  <a:schemeClr val="tx1"/>
                </a:solidFill>
                <a:effectLst/>
                <a:latin typeface="Verdana" pitchFamily="34" charset="0"/>
                <a:ea typeface="+mn-ea"/>
                <a:cs typeface="Arial" pitchFamily="34" charset="0"/>
              </a:rPr>
              <a:t>/blog/quiet-genome-new-cancer-gene-emerges</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Customer: Laika Studios</a:t>
            </a:r>
          </a:p>
          <a:p>
            <a:endParaRPr lang="en-US" b="1" dirty="0" smtClean="0"/>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t>LAIKA, the studio behind the Academy Award®-nominated Coraline, has deployed more than a petabyte of EMC Isilon® scale-out NAS as the primary storage platform for its end-to-end animation and computer graphics (CG) workflow, simplifying big data management to increase artist collaboration and accelerate project completion. </a:t>
            </a:r>
            <a:r>
              <a:rPr lang="en-US" i="0" dirty="0" smtClean="0"/>
              <a:t>By using Isilon scale-out NAS to consolidate its entire production workflow and scale its storage resources in-line with artists’ needs, LAIKA is seizing the big data opportunity and leading the way in a new era of media and entertainment.</a:t>
            </a:r>
          </a:p>
          <a:p>
            <a:endParaRPr lang="en-US" b="1" dirty="0" smtClean="0"/>
          </a:p>
          <a:p>
            <a:r>
              <a:rPr lang="en-US" b="1" dirty="0" smtClean="0"/>
              <a:t>Challenges:</a:t>
            </a:r>
          </a:p>
          <a:p>
            <a:pPr>
              <a:buFont typeface="Arial" pitchFamily="34" charset="0"/>
              <a:buChar char="•"/>
            </a:pPr>
            <a:r>
              <a:rPr lang="en-US" b="1" dirty="0" smtClean="0"/>
              <a:t> </a:t>
            </a:r>
            <a:r>
              <a:rPr lang="en-US" b="0" dirty="0" smtClean="0"/>
              <a:t>Artists were waiting</a:t>
            </a:r>
            <a:r>
              <a:rPr lang="en-US" b="0" baseline="0" dirty="0" smtClean="0"/>
              <a:t> for render jobs </a:t>
            </a:r>
            <a:r>
              <a:rPr lang="en-US" b="0" dirty="0" smtClean="0"/>
              <a:t>to finish or content to migrate instead of focusing on the creative process</a:t>
            </a:r>
          </a:p>
          <a:p>
            <a:pPr>
              <a:buFont typeface="Arial" pitchFamily="34" charset="0"/>
              <a:buChar char="•"/>
            </a:pPr>
            <a:r>
              <a:rPr lang="en-US" b="0" baseline="0" dirty="0" smtClean="0"/>
              <a:t> Workflows managed </a:t>
            </a:r>
            <a:r>
              <a:rPr lang="en-US" dirty="0" smtClean="0"/>
              <a:t>separately, which made management a hassle and limited productivity</a:t>
            </a:r>
          </a:p>
          <a:p>
            <a:endParaRPr lang="en-US" b="1" dirty="0" smtClean="0"/>
          </a:p>
          <a:p>
            <a:r>
              <a:rPr lang="en-US" b="1" dirty="0" smtClean="0"/>
              <a:t>Solutions:</a:t>
            </a:r>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1" baseline="0" dirty="0" smtClean="0"/>
              <a:t> </a:t>
            </a:r>
            <a:r>
              <a:rPr lang="en-US" dirty="0" smtClean="0"/>
              <a:t>Worked with Isilon channel partner IMT, to deploy three tiers of Isilon scale-out NAS:</a:t>
            </a:r>
          </a:p>
          <a:p>
            <a:pPr marL="400050" marR="0" lvl="1"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dirty="0" smtClean="0"/>
              <a:t> High-performance 5400S for its IOPS-intensive compositing workflow</a:t>
            </a:r>
          </a:p>
          <a:p>
            <a:pPr marL="400050" marR="0" lvl="1"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a:t>
            </a:r>
            <a:r>
              <a:rPr lang="en-US" dirty="0" smtClean="0"/>
              <a:t>10000X-SSD for metadata-intensive computer graphics applications</a:t>
            </a:r>
          </a:p>
          <a:p>
            <a:pPr marL="400050" marR="0" lvl="1"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a:t>
            </a:r>
            <a:r>
              <a:rPr lang="en-US" dirty="0" smtClean="0"/>
              <a:t>12000X for highly concurrent stop motion effects. </a:t>
            </a:r>
          </a:p>
          <a:p>
            <a:pPr marL="0" marR="0" lvl="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dirty="0" smtClean="0"/>
              <a:t> Used SmartPools to unify</a:t>
            </a:r>
            <a:r>
              <a:rPr lang="en-US" baseline="0" dirty="0" smtClean="0"/>
              <a:t> </a:t>
            </a:r>
            <a:r>
              <a:rPr lang="en-US" dirty="0" smtClean="0"/>
              <a:t>these three performance tiers into a single file system</a:t>
            </a:r>
          </a:p>
          <a:p>
            <a:pPr marL="0" marR="0" lvl="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a:t>
            </a:r>
            <a:r>
              <a:rPr lang="en-US" dirty="0" smtClean="0"/>
              <a:t>NL-Series in combination with Isilon’s asynchronous replication application SyncIQ®, to backup projects to a secure, highly reliable off-site </a:t>
            </a: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t>  cluster, ensuring maximum data availability and business continuity in the event of data loss or disaster</a:t>
            </a:r>
          </a:p>
          <a:p>
            <a:endParaRPr lang="en-US" b="1" dirty="0" smtClean="0"/>
          </a:p>
          <a:p>
            <a:r>
              <a:rPr lang="en-US" b="1" dirty="0" smtClean="0"/>
              <a:t>Key</a:t>
            </a:r>
            <a:r>
              <a:rPr lang="en-US" b="1" baseline="0" dirty="0" smtClean="0"/>
              <a:t> Benefits:</a:t>
            </a:r>
            <a:endParaRPr lang="en-US" b="1" dirty="0" smtClean="0"/>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dirty="0" smtClean="0"/>
              <a:t> Consolidated entire production operation on one, simple solution</a:t>
            </a:r>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M</a:t>
            </a:r>
            <a:r>
              <a:rPr lang="en-US" dirty="0" smtClean="0"/>
              <a:t>inimized management</a:t>
            </a:r>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E</a:t>
            </a:r>
            <a:r>
              <a:rPr lang="en-US" dirty="0" smtClean="0"/>
              <a:t>xpanded bandwidth for new projects</a:t>
            </a:r>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S</a:t>
            </a:r>
            <a:r>
              <a:rPr lang="en-US" dirty="0" smtClean="0"/>
              <a:t>caled performance and capacity in-line with changing project demands</a:t>
            </a:r>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a:t>
            </a:r>
            <a:r>
              <a:rPr lang="en-US" dirty="0" smtClean="0"/>
              <a:t>Accelerated</a:t>
            </a:r>
            <a:r>
              <a:rPr lang="en-US" baseline="0" dirty="0" smtClean="0"/>
              <a:t> </a:t>
            </a:r>
            <a:r>
              <a:rPr lang="en-US" dirty="0" smtClean="0"/>
              <a:t>productivity</a:t>
            </a:r>
          </a:p>
          <a:p>
            <a:pPr marL="0" marR="0" indent="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baseline="0" dirty="0" smtClean="0"/>
              <a:t> M</a:t>
            </a:r>
            <a:r>
              <a:rPr lang="en-US" dirty="0" smtClean="0"/>
              <a:t>inimized costs</a:t>
            </a:r>
          </a:p>
          <a:p>
            <a:endParaRPr lang="en-US" b="1" dirty="0" smtClean="0"/>
          </a:p>
          <a:p>
            <a:r>
              <a:rPr lang="en-US" b="1" dirty="0" smtClean="0"/>
              <a:t>Additional Details:</a:t>
            </a:r>
          </a:p>
          <a:p>
            <a:pPr>
              <a:buFont typeface="Arial" pitchFamily="34" charset="0"/>
              <a:buChar char="•"/>
            </a:pPr>
            <a:r>
              <a:rPr lang="en-US" baseline="0" dirty="0" smtClean="0"/>
              <a:t> </a:t>
            </a:r>
            <a:r>
              <a:rPr lang="en-US" dirty="0" smtClean="0"/>
              <a:t>http://www.isilon.com/press-release/emc-isilon-enables-laika-studios-transform-big-data-movie-magic</a:t>
            </a:r>
          </a:p>
          <a:p>
            <a:endParaRPr lang="en-US" dirty="0" smtClean="0"/>
          </a:p>
          <a:p>
            <a:r>
              <a:rPr lang="en-US" i="1" dirty="0" smtClean="0"/>
              <a:t>“Efficient artist collaboration is key to great production in today’s media industry and with the influx of big data – created by advanced CG techniques, new media formats and more – leading media companies now have unprecedented opportunities for collaboration and creativity,” </a:t>
            </a:r>
            <a:r>
              <a:rPr lang="en-US" i="0" dirty="0" smtClean="0"/>
              <a:t>said Sam Grocott, vice president of marketing, Isilon</a:t>
            </a:r>
            <a:r>
              <a:rPr lang="en-US" i="1" dirty="0" smtClean="0"/>
              <a:t>. “By using Isilon scale-out NAS to consolidate its entire production workflow and scale its storage resources in-line with artists’ needs, LAIKA is seizing the big data opportunity and leading the way in a new era of media and entertainment.”</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795743"/>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Verdana"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269331"/>
            <a:ext cx="6048375" cy="369332"/>
          </a:xfrm>
          <a:prstGeom prst="rect">
            <a:avLst/>
          </a:prstGeom>
          <a:noFill/>
        </p:spPr>
        <p:txBody>
          <a:bodyPr lIns="0" tIns="0" rIns="0" bIns="0">
            <a:spAutoFit/>
          </a:bodyPr>
          <a:lstStyle>
            <a:lvl1pPr marL="0" indent="0" algn="l">
              <a:spcBef>
                <a:spcPts val="0"/>
              </a:spcBef>
              <a:buNone/>
              <a:defRPr sz="2400">
                <a:solidFill>
                  <a:schemeClr val="bg2"/>
                </a:solidFill>
                <a:latin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Picture Placeholder 2"/>
          <p:cNvSpPr>
            <a:spLocks noGrp="1"/>
          </p:cNvSpPr>
          <p:nvPr>
            <p:ph type="pic" idx="10"/>
          </p:nvPr>
        </p:nvSpPr>
        <p:spPr bwMode="gray">
          <a:xfrm>
            <a:off x="0" y="0"/>
            <a:ext cx="2439989" cy="4629150"/>
          </a:xfrm>
          <a:prstGeom prst="rect">
            <a:avLst/>
          </a:prstGeom>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7" name="Content Placeholder 6"/>
          <p:cNvSpPr>
            <a:spLocks noGrp="1"/>
          </p:cNvSpPr>
          <p:nvPr>
            <p:ph sz="quarter" idx="11"/>
          </p:nvPr>
        </p:nvSpPr>
        <p:spPr bwMode="gray">
          <a:xfrm>
            <a:off x="2728913" y="3320641"/>
            <a:ext cx="6048375"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2"/>
                </a:solidFill>
                <a:effectLst/>
                <a:uLnTx/>
                <a:uFillTx/>
                <a:latin typeface="Verdana" pitchFamily="34" charset="0"/>
                <a:ea typeface="+mn-ea"/>
                <a:cs typeface="+mn-cs"/>
              </a:defRPr>
            </a:lvl1pPr>
          </a:lstStyle>
          <a:p>
            <a:pPr marL="0" marR="0" lvl="0" indent="0" algn="l" defTabSz="914400" rtl="0" eaLnBrk="1" fontAlgn="auto" latinLnBrk="0" hangingPunct="1">
              <a:lnSpc>
                <a:spcPct val="100000"/>
              </a:lnSpc>
              <a:spcBef>
                <a:spcPct val="20000"/>
              </a:spcBef>
              <a:spcAft>
                <a:spcPts val="0"/>
              </a:spcAft>
              <a:buClr>
                <a:srgbClr val="2C95DD"/>
              </a:buClr>
              <a:buSzTx/>
              <a:tabLst/>
              <a:defRPr/>
            </a:pPr>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6"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7"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6"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7"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7" name="Content Placeholder 3"/>
          <p:cNvSpPr>
            <a:spLocks noGrp="1"/>
          </p:cNvSpPr>
          <p:nvPr>
            <p:ph sz="half" idx="2"/>
          </p:nvPr>
        </p:nvSpPr>
        <p:spPr bwMode="gray">
          <a:xfrm>
            <a:off x="366713" y="1074738"/>
            <a:ext cx="4032250" cy="3398837"/>
          </a:xfrm>
          <a:prstGeom prst="rect">
            <a:avLst/>
          </a:prstGeom>
          <a:noFill/>
        </p:spPr>
        <p:txBody>
          <a:bodyPr lIns="0" tIns="0" rIns="0" bIns="0">
            <a:noAutofit/>
          </a:bodyPr>
          <a:lstStyle>
            <a:lvl1pPr marL="0" indent="0">
              <a:spcBef>
                <a:spcPts val="1200"/>
              </a:spcBef>
              <a:buClr>
                <a:schemeClr val="tx2"/>
              </a:buClr>
              <a:buNone/>
              <a:defRPr sz="2000" b="1">
                <a:solidFill>
                  <a:schemeClr val="tx2"/>
                </a:solidFill>
                <a:latin typeface="Verdana" pitchFamily="34" charset="0"/>
              </a:defRPr>
            </a:lvl1pPr>
            <a:lvl2pPr marL="171450" indent="-171450">
              <a:spcBef>
                <a:spcPts val="1200"/>
              </a:spcBef>
              <a:buClr>
                <a:schemeClr val="tx2"/>
              </a:buClr>
              <a:buFont typeface="Wingdings" pitchFamily="2" charset="2"/>
              <a:buChar char=""/>
              <a:defRPr sz="2000">
                <a:solidFill>
                  <a:schemeClr val="bg2"/>
                </a:solidFill>
                <a:latin typeface="Verdana" pitchFamily="34" charset="0"/>
              </a:defRPr>
            </a:lvl2pPr>
            <a:lvl3pPr marL="628650" indent="-228600">
              <a:spcBef>
                <a:spcPts val="300"/>
              </a:spcBef>
              <a:buClr>
                <a:schemeClr val="tx2"/>
              </a:buClr>
              <a:buFont typeface="Verdana" pitchFamily="34" charset="0"/>
              <a:buChar char="–"/>
              <a:defRPr sz="1600">
                <a:solidFill>
                  <a:schemeClr val="bg2"/>
                </a:solidFill>
                <a:latin typeface="Verdana" pitchFamily="34" charset="0"/>
              </a:defRPr>
            </a:lvl3pPr>
            <a:lvl4pPr marL="971550" indent="-171450">
              <a:spcBef>
                <a:spcPts val="300"/>
              </a:spcBef>
              <a:buClr>
                <a:schemeClr val="tx2"/>
              </a:buClr>
              <a:buFont typeface="Verdana" pitchFamily="34" charset="0"/>
              <a:buChar char="▪"/>
              <a:defRPr sz="1200">
                <a:solidFill>
                  <a:schemeClr val="bg2"/>
                </a:solidFill>
                <a:latin typeface="Verdana" pitchFamily="34" charset="0"/>
              </a:defRPr>
            </a:lvl4pPr>
            <a:lvl5pPr marL="1309688" indent="-223838">
              <a:spcBef>
                <a:spcPts val="300"/>
              </a:spcBef>
              <a:buClr>
                <a:schemeClr val="tx2"/>
              </a:buClr>
              <a:buFont typeface="Verdana" pitchFamily="34" charset="0"/>
              <a:buChar char="—"/>
              <a:tabLst/>
              <a:defRPr sz="1100">
                <a:solidFill>
                  <a:schemeClr val="bg2"/>
                </a:solidFill>
                <a:latin typeface="Verdan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half" idx="10"/>
          </p:nvPr>
        </p:nvSpPr>
        <p:spPr bwMode="gray">
          <a:xfrm>
            <a:off x="4745038" y="1074738"/>
            <a:ext cx="4032250" cy="3398837"/>
          </a:xfrm>
          <a:prstGeom prst="rect">
            <a:avLst/>
          </a:prstGeom>
          <a:noFill/>
        </p:spPr>
        <p:txBody>
          <a:bodyPr lIns="0" tIns="0" rIns="0" bIns="0">
            <a:noAutofit/>
          </a:bodyPr>
          <a:lstStyle>
            <a:lvl1pPr marL="0" indent="0">
              <a:spcBef>
                <a:spcPts val="1200"/>
              </a:spcBef>
              <a:buClr>
                <a:schemeClr val="tx2"/>
              </a:buClr>
              <a:buNone/>
              <a:defRPr sz="2000" b="1">
                <a:solidFill>
                  <a:schemeClr val="tx2"/>
                </a:solidFill>
                <a:latin typeface="Verdana" pitchFamily="34" charset="0"/>
              </a:defRPr>
            </a:lvl1pPr>
            <a:lvl2pPr marL="171450" indent="-171450">
              <a:spcBef>
                <a:spcPts val="1200"/>
              </a:spcBef>
              <a:buClr>
                <a:schemeClr val="tx2"/>
              </a:buClr>
              <a:buFont typeface="Wingdings" pitchFamily="2" charset="2"/>
              <a:buChar char=""/>
              <a:defRPr sz="2000">
                <a:solidFill>
                  <a:schemeClr val="bg2"/>
                </a:solidFill>
                <a:latin typeface="Verdana" pitchFamily="34" charset="0"/>
              </a:defRPr>
            </a:lvl2pPr>
            <a:lvl3pPr marL="628650" indent="-228600">
              <a:spcBef>
                <a:spcPts val="300"/>
              </a:spcBef>
              <a:buClr>
                <a:schemeClr val="tx2"/>
              </a:buClr>
              <a:buFont typeface="Verdana" pitchFamily="34" charset="0"/>
              <a:buChar char="–"/>
              <a:defRPr sz="1600">
                <a:solidFill>
                  <a:schemeClr val="bg2"/>
                </a:solidFill>
                <a:latin typeface="Verdana" pitchFamily="34" charset="0"/>
              </a:defRPr>
            </a:lvl3pPr>
            <a:lvl4pPr marL="971550" indent="-171450">
              <a:spcBef>
                <a:spcPts val="300"/>
              </a:spcBef>
              <a:buClr>
                <a:schemeClr val="tx2"/>
              </a:buClr>
              <a:buFont typeface="Verdana" pitchFamily="34" charset="0"/>
              <a:buChar char="▪"/>
              <a:defRPr sz="1200">
                <a:solidFill>
                  <a:schemeClr val="bg2"/>
                </a:solidFill>
                <a:latin typeface="Verdana" pitchFamily="34" charset="0"/>
              </a:defRPr>
            </a:lvl4pPr>
            <a:lvl5pPr marL="1309688" indent="-223838">
              <a:spcBef>
                <a:spcPts val="300"/>
              </a:spcBef>
              <a:buClr>
                <a:schemeClr val="tx2"/>
              </a:buClr>
              <a:buFont typeface="Verdana" pitchFamily="34" charset="0"/>
              <a:buChar char="—"/>
              <a:tabLst/>
              <a:defRPr sz="1100">
                <a:solidFill>
                  <a:schemeClr val="bg2"/>
                </a:solidFill>
                <a:latin typeface="Verdan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er Profile">
    <p:spTree>
      <p:nvGrpSpPr>
        <p:cNvPr id="1" name=""/>
        <p:cNvGrpSpPr/>
        <p:nvPr/>
      </p:nvGrpSpPr>
      <p:grpSpPr>
        <a:xfrm>
          <a:off x="0" y="0"/>
          <a:ext cx="0" cy="0"/>
          <a:chOff x="0" y="0"/>
          <a:chExt cx="0" cy="0"/>
        </a:xfrm>
      </p:grpSpPr>
      <p:sp>
        <p:nvSpPr>
          <p:cNvPr id="7" name="Content Placeholder 3"/>
          <p:cNvSpPr>
            <a:spLocks noGrp="1"/>
          </p:cNvSpPr>
          <p:nvPr>
            <p:ph sz="half" idx="2"/>
          </p:nvPr>
        </p:nvSpPr>
        <p:spPr bwMode="gray">
          <a:xfrm>
            <a:off x="366713" y="1074738"/>
            <a:ext cx="2075688" cy="3398837"/>
          </a:xfrm>
          <a:prstGeom prst="rect">
            <a:avLst/>
          </a:prstGeom>
          <a:solidFill>
            <a:srgbClr val="E7E7E7"/>
          </a:solidFill>
        </p:spPr>
        <p:txBody>
          <a:bodyPr lIns="91440" tIns="1371600" rIns="91440" bIns="0">
            <a:noAutofit/>
          </a:bodyPr>
          <a:lstStyle>
            <a:lvl1pPr marL="0" indent="0">
              <a:spcBef>
                <a:spcPts val="1200"/>
              </a:spcBef>
              <a:buClr>
                <a:schemeClr val="tx2"/>
              </a:buClr>
              <a:buNone/>
              <a:defRPr sz="1400" b="1">
                <a:solidFill>
                  <a:schemeClr val="tx2"/>
                </a:solidFill>
                <a:latin typeface="Verdana" pitchFamily="34" charset="0"/>
              </a:defRPr>
            </a:lvl1pPr>
            <a:lvl2pPr marL="171450" indent="-171450">
              <a:spcBef>
                <a:spcPts val="600"/>
              </a:spcBef>
              <a:buClr>
                <a:schemeClr val="tx2"/>
              </a:buClr>
              <a:buFont typeface="Wingdings" pitchFamily="2" charset="2"/>
              <a:buNone/>
              <a:tabLst/>
              <a:defRPr sz="1400">
                <a:solidFill>
                  <a:schemeClr val="bg2"/>
                </a:solidFill>
                <a:latin typeface="Verdana" pitchFamily="34" charset="0"/>
              </a:defRPr>
            </a:lvl2pPr>
            <a:lvl3pPr marL="233363" indent="0">
              <a:spcBef>
                <a:spcPts val="600"/>
              </a:spcBef>
              <a:buClr>
                <a:schemeClr val="tx2"/>
              </a:buClr>
              <a:buFont typeface="Verdana" pitchFamily="34" charset="0"/>
              <a:buNone/>
              <a:defRPr sz="1100">
                <a:solidFill>
                  <a:schemeClr val="bg2"/>
                </a:solidFill>
                <a:latin typeface="Verdana" pitchFamily="34" charset="0"/>
              </a:defRPr>
            </a:lvl3pPr>
            <a:lvl4pPr marL="971550" indent="-171450">
              <a:spcBef>
                <a:spcPts val="300"/>
              </a:spcBef>
              <a:buClr>
                <a:schemeClr val="tx2"/>
              </a:buClr>
              <a:buFont typeface="Verdana" pitchFamily="34" charset="0"/>
              <a:buChar char="▪"/>
              <a:defRPr sz="1100">
                <a:solidFill>
                  <a:schemeClr val="bg2"/>
                </a:solidFill>
                <a:latin typeface="Verdana" pitchFamily="34" charset="0"/>
              </a:defRPr>
            </a:lvl4pPr>
            <a:lvl5pPr marL="1309688" indent="-223838">
              <a:spcBef>
                <a:spcPts val="300"/>
              </a:spcBef>
              <a:buClr>
                <a:schemeClr val="tx2"/>
              </a:buClr>
              <a:buFont typeface="Verdana" pitchFamily="34" charset="0"/>
              <a:buChar char="—"/>
              <a:tabLst/>
              <a:defRPr sz="1000">
                <a:solidFill>
                  <a:schemeClr val="bg2"/>
                </a:solidFill>
                <a:latin typeface="Verdan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11" name="Picture Placeholder 2"/>
          <p:cNvSpPr>
            <a:spLocks noGrp="1"/>
          </p:cNvSpPr>
          <p:nvPr>
            <p:ph type="pic" idx="11"/>
          </p:nvPr>
        </p:nvSpPr>
        <p:spPr bwMode="gray">
          <a:xfrm>
            <a:off x="481904" y="1189182"/>
            <a:ext cx="1843424" cy="1152140"/>
          </a:xfrm>
          <a:prstGeom prst="rect">
            <a:avLst/>
          </a:prstGeom>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2" name="Content Placeholder 3"/>
          <p:cNvSpPr>
            <a:spLocks noGrp="1"/>
          </p:cNvSpPr>
          <p:nvPr>
            <p:ph sz="half" idx="10"/>
          </p:nvPr>
        </p:nvSpPr>
        <p:spPr bwMode="gray">
          <a:xfrm>
            <a:off x="2728913" y="1074738"/>
            <a:ext cx="6048375" cy="3398837"/>
          </a:xfrm>
          <a:prstGeom prst="rect">
            <a:avLst/>
          </a:prstGeom>
          <a:noFill/>
        </p:spPr>
        <p:txBody>
          <a:bodyPr lIns="0" tIns="0" rIns="0" bIns="0">
            <a:noAutofit/>
          </a:bodyPr>
          <a:lstStyle>
            <a:lvl1pPr marL="0" indent="0">
              <a:spcBef>
                <a:spcPts val="1200"/>
              </a:spcBef>
              <a:buClr>
                <a:schemeClr val="tx2"/>
              </a:buClr>
              <a:buNone/>
              <a:defRPr sz="2000" b="1">
                <a:solidFill>
                  <a:schemeClr val="tx2"/>
                </a:solidFill>
                <a:latin typeface="Verdana" pitchFamily="34" charset="0"/>
              </a:defRPr>
            </a:lvl1pPr>
            <a:lvl2pPr marL="171450" indent="-171450">
              <a:spcBef>
                <a:spcPts val="1200"/>
              </a:spcBef>
              <a:buClr>
                <a:schemeClr val="tx2"/>
              </a:buClr>
              <a:buFont typeface="Wingdings" pitchFamily="2" charset="2"/>
              <a:buChar char=""/>
              <a:defRPr sz="2000">
                <a:solidFill>
                  <a:schemeClr val="bg2"/>
                </a:solidFill>
                <a:latin typeface="Verdana" pitchFamily="34" charset="0"/>
              </a:defRPr>
            </a:lvl2pPr>
            <a:lvl3pPr marL="628650" indent="-228600">
              <a:spcBef>
                <a:spcPts val="300"/>
              </a:spcBef>
              <a:buClr>
                <a:schemeClr val="tx2"/>
              </a:buClr>
              <a:buFont typeface="Verdana" pitchFamily="34" charset="0"/>
              <a:buChar char="–"/>
              <a:defRPr sz="1600">
                <a:solidFill>
                  <a:schemeClr val="bg2"/>
                </a:solidFill>
                <a:latin typeface="Verdana" pitchFamily="34" charset="0"/>
              </a:defRPr>
            </a:lvl3pPr>
            <a:lvl4pPr marL="971550" indent="-171450">
              <a:spcBef>
                <a:spcPts val="300"/>
              </a:spcBef>
              <a:buClr>
                <a:schemeClr val="tx2"/>
              </a:buClr>
              <a:buFont typeface="Verdana" pitchFamily="34" charset="0"/>
              <a:buChar char="▪"/>
              <a:defRPr sz="1200">
                <a:solidFill>
                  <a:schemeClr val="bg2"/>
                </a:solidFill>
                <a:latin typeface="Verdana" pitchFamily="34" charset="0"/>
              </a:defRPr>
            </a:lvl4pPr>
            <a:lvl5pPr marL="1309688" indent="-223838">
              <a:spcBef>
                <a:spcPts val="300"/>
              </a:spcBef>
              <a:buClr>
                <a:schemeClr val="tx2"/>
              </a:buClr>
              <a:buFont typeface="Verdana" pitchFamily="34" charset="0"/>
              <a:buChar char="—"/>
              <a:tabLst/>
              <a:defRPr sz="1100">
                <a:solidFill>
                  <a:schemeClr val="bg2"/>
                </a:solidFill>
                <a:latin typeface="Verdan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bwMode="gray">
          <a:xfrm>
            <a:off x="366714" y="1074738"/>
            <a:ext cx="8410575" cy="3382962"/>
          </a:xfrm>
          <a:prstGeom prst="rect">
            <a:avLst/>
          </a:prstGeom>
          <a:noFill/>
        </p:spPr>
        <p:txBody>
          <a:bodyPr lIns="0" tIns="0" rIns="0" bIns="0"/>
          <a:lstStyle>
            <a:lvl1pPr marL="225425" indent="-225425">
              <a:spcBef>
                <a:spcPts val="1200"/>
              </a:spcBef>
              <a:buClr>
                <a:schemeClr val="tx2"/>
              </a:buClr>
              <a:buFont typeface="+mj-lt"/>
              <a:buNone/>
              <a:defRPr sz="3600">
                <a:solidFill>
                  <a:schemeClr val="tx2"/>
                </a:solidFill>
                <a:latin typeface="Verdana" pitchFamily="34" charset="0"/>
              </a:defRPr>
            </a:lvl1pPr>
            <a:lvl2pPr marL="581025" indent="0" algn="l">
              <a:spcBef>
                <a:spcPts val="600"/>
              </a:spcBef>
              <a:buClr>
                <a:schemeClr val="tx2"/>
              </a:buClr>
              <a:buFont typeface="Wingdings" pitchFamily="2" charset="2"/>
              <a:buNone/>
              <a:defRPr sz="1800">
                <a:solidFill>
                  <a:schemeClr val="bg2"/>
                </a:solidFill>
                <a:latin typeface="Verdana" pitchFamily="34" charset="0"/>
              </a:defRPr>
            </a:lvl2pPr>
            <a:lvl3pPr>
              <a:spcBef>
                <a:spcPts val="600"/>
              </a:spcBef>
              <a:buClr>
                <a:schemeClr val="tx2"/>
              </a:buClr>
              <a:defRPr>
                <a:solidFill>
                  <a:schemeClr val="bg2"/>
                </a:solidFill>
              </a:defRPr>
            </a:lvl3pPr>
            <a:lvl4pPr>
              <a:spcBef>
                <a:spcPts val="600"/>
              </a:spcBef>
              <a:buClr>
                <a:schemeClr val="tx2"/>
              </a:buClr>
              <a:buFont typeface="Wingdings" pitchFamily="2" charset="2"/>
              <a:buChar char="§"/>
              <a:defRPr>
                <a:solidFill>
                  <a:schemeClr val="bg2"/>
                </a:solidFill>
              </a:defRPr>
            </a:lvl4pPr>
            <a:lvl5pPr>
              <a:spcBef>
                <a:spcPts val="600"/>
              </a:spcBef>
              <a:buClr>
                <a:schemeClr val="tx2"/>
              </a:buClr>
              <a:defRPr sz="1600">
                <a:solidFill>
                  <a:schemeClr val="bg2"/>
                </a:solidFill>
              </a:defRPr>
            </a:lvl5pPr>
          </a:lstStyle>
          <a:p>
            <a:pPr lvl="0"/>
            <a:r>
              <a:rPr lang="en-US" dirty="0" smtClean="0"/>
              <a:t>“Click to edit Master text styles</a:t>
            </a:r>
          </a:p>
          <a:p>
            <a:pPr lvl="1"/>
            <a:r>
              <a:rPr lang="en-US" dirty="0" smtClean="0"/>
              <a:t>SECOND LEVEL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795743"/>
            <a:ext cx="6048376" cy="1218795"/>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tx2"/>
                </a:solidFill>
                <a:latin typeface="Verdana" pitchFamily="34" charset="0"/>
                <a:ea typeface="+mj-ea"/>
                <a:cs typeface="+mj-cs"/>
              </a:defRPr>
            </a:lvl1pPr>
          </a:lstStyle>
          <a:p>
            <a:r>
              <a:rPr lang="en-US" dirty="0" smtClean="0"/>
              <a:t>Click To Edit Master Title Style</a:t>
            </a:r>
            <a:endParaRPr lang="en-US" dirty="0"/>
          </a:p>
        </p:txBody>
      </p:sp>
      <p:sp>
        <p:nvSpPr>
          <p:cNvPr id="4" name="Picture Placeholder 2"/>
          <p:cNvSpPr>
            <a:spLocks noGrp="1"/>
          </p:cNvSpPr>
          <p:nvPr>
            <p:ph type="pic" idx="1"/>
          </p:nvPr>
        </p:nvSpPr>
        <p:spPr bwMode="gray">
          <a:xfrm>
            <a:off x="0" y="0"/>
            <a:ext cx="2439989" cy="4629150"/>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SA footer">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Verdana" pitchFamily="34" charset="0"/>
            </a:endParaRPr>
          </a:p>
        </p:txBody>
      </p:sp>
      <p:pic>
        <p:nvPicPr>
          <p:cNvPr id="4" name="Picture 3" descr="EMC logo white-lg.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gray">
          <a:xfrm>
            <a:off x="8010525" y="4691146"/>
            <a:ext cx="766763" cy="241456"/>
          </a:xfrm>
          <a:prstGeom prst="rect">
            <a:avLst/>
          </a:prstGeom>
        </p:spPr>
      </p:pic>
      <p:pic>
        <p:nvPicPr>
          <p:cNvPr id="5" name="Picture 4" descr="RSA_Division_EMC_logo.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gray">
          <a:xfrm>
            <a:off x="366713" y="4684871"/>
            <a:ext cx="596304" cy="274320"/>
          </a:xfrm>
          <a:prstGeom prst="rect">
            <a:avLst/>
          </a:prstGeom>
        </p:spPr>
      </p:pic>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accent6"/>
                </a:solidFill>
                <a:latin typeface="Verdana" pitchFamily="34" charset="0"/>
              </a:defRPr>
            </a:lvl1pPr>
          </a:lstStyle>
          <a:p>
            <a:r>
              <a:rPr lang="en-US"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CE footer">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Verdana" pitchFamily="34" charset="0"/>
            </a:endParaRPr>
          </a:p>
        </p:txBody>
      </p:sp>
      <p:pic>
        <p:nvPicPr>
          <p:cNvPr id="4" name="Picture 3" descr="EMC logo white-lg.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gray">
          <a:xfrm>
            <a:off x="8010525" y="4691146"/>
            <a:ext cx="766763" cy="241456"/>
          </a:xfrm>
          <a:prstGeom prst="rect">
            <a:avLst/>
          </a:prstGeom>
        </p:spPr>
      </p:pic>
      <p:pic>
        <p:nvPicPr>
          <p:cNvPr id="6" name="Picture 5" descr="VMW_09Q3_LOGO_Corp_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38603" y="4739735"/>
            <a:ext cx="1087981" cy="164592"/>
          </a:xfrm>
          <a:prstGeom prst="rect">
            <a:avLst/>
          </a:prstGeom>
        </p:spPr>
      </p:pic>
      <p:pic>
        <p:nvPicPr>
          <p:cNvPr id="7" name="Picture 6" descr="Cisco_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4298549" y="4678014"/>
            <a:ext cx="546902" cy="288035"/>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Univers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background">
    <p:bg bwMode="gray">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MC Blue background">
    <p:bg bwMode="gray">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nd slide">
    <p:bg bwMode="gray">
      <p:bgPr>
        <a:solidFill>
          <a:schemeClr val="accent1"/>
        </a:solidFill>
        <a:effectLst/>
      </p:bgPr>
    </p:bg>
    <p:spTree>
      <p:nvGrpSpPr>
        <p:cNvPr id="1" name=""/>
        <p:cNvGrpSpPr/>
        <p:nvPr/>
      </p:nvGrpSpPr>
      <p:grpSpPr>
        <a:xfrm>
          <a:off x="0" y="0"/>
          <a:ext cx="0" cy="0"/>
          <a:chOff x="0" y="0"/>
          <a:chExt cx="0" cy="0"/>
        </a:xfrm>
      </p:grpSpPr>
      <p:pic>
        <p:nvPicPr>
          <p:cNvPr id="5" name="Picture 4" descr="EMC-no-tag_white_RGB-150dpi.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22128" y="1534824"/>
            <a:ext cx="5486400" cy="1766518"/>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rm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82377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rm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573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rm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9163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rm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8251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grpSp>
        <p:nvGrpSpPr>
          <p:cNvPr id="8" name="Group 7"/>
          <p:cNvGrpSpPr/>
          <p:nvPr userDrawn="1"/>
        </p:nvGrpSpPr>
        <p:grpSpPr bwMode="gray">
          <a:xfrm>
            <a:off x="0" y="0"/>
            <a:ext cx="9144000" cy="4414838"/>
            <a:chOff x="0" y="0"/>
            <a:chExt cx="9144000" cy="4414838"/>
          </a:xfrm>
        </p:grpSpPr>
        <p:sp>
          <p:nvSpPr>
            <p:cNvPr id="6" name="Rectangle 5"/>
            <p:cNvSpPr/>
            <p:nvPr userDrawn="1"/>
          </p:nvSpPr>
          <p:spPr bwMode="gray">
            <a:xfrm>
              <a:off x="0" y="0"/>
              <a:ext cx="9144000" cy="2168501"/>
            </a:xfrm>
            <a:prstGeom prst="rect">
              <a:avLst/>
            </a:prstGeom>
            <a:gradFill flip="none" rotWithShape="1">
              <a:gsLst>
                <a:gs pos="0">
                  <a:schemeClr val="bg1"/>
                </a:gs>
                <a:gs pos="34000">
                  <a:schemeClr val="accent1">
                    <a:tint val="13500"/>
                    <a:satMod val="250000"/>
                  </a:schemeClr>
                </a:gs>
                <a:gs pos="100000">
                  <a:schemeClr val="accent1">
                    <a:tint val="60000"/>
                    <a:satMod val="20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7" name="Rectangle 6"/>
            <p:cNvSpPr/>
            <p:nvPr userDrawn="1"/>
          </p:nvSpPr>
          <p:spPr bwMode="gray">
            <a:xfrm>
              <a:off x="0" y="2341322"/>
              <a:ext cx="9144000" cy="2073516"/>
            </a:xfrm>
            <a:prstGeom prst="rect">
              <a:avLst/>
            </a:prstGeom>
            <a:gradFill>
              <a:gsLst>
                <a:gs pos="0">
                  <a:schemeClr val="bg2">
                    <a:lumMod val="20000"/>
                    <a:lumOff val="8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smtClean="0">
                <a:latin typeface="+mj-lt"/>
              </a:endParaRPr>
            </a:p>
          </p:txBody>
        </p:sp>
      </p:gr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mj-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rm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37561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ooter bar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2" y="3714750"/>
            <a:ext cx="8410575" cy="688975"/>
          </a:xfrm>
          <a:prstGeom prst="rect">
            <a:avLst/>
          </a:prstGeom>
          <a:noFill/>
        </p:spPr>
        <p:txBody>
          <a:bodyPr lIns="0" tIns="0" rIns="0" bIns="0" anchor="b" anchorCtr="0"/>
          <a:lstStyle>
            <a:lvl1pPr algn="ctr">
              <a:lnSpc>
                <a:spcPct val="90000"/>
              </a:lnSpc>
              <a:defRPr sz="4800">
                <a:solidFill>
                  <a:schemeClr val="bg2"/>
                </a:solidFill>
                <a:latin typeface="Verdan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6392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grpSp>
        <p:nvGrpSpPr>
          <p:cNvPr id="3" name="Group 7"/>
          <p:cNvGrpSpPr/>
          <p:nvPr userDrawn="1"/>
        </p:nvGrpSpPr>
        <p:grpSpPr bwMode="gray">
          <a:xfrm>
            <a:off x="0" y="0"/>
            <a:ext cx="9144000" cy="4414838"/>
            <a:chOff x="0" y="0"/>
            <a:chExt cx="9144000" cy="4414838"/>
          </a:xfrm>
        </p:grpSpPr>
        <p:sp>
          <p:nvSpPr>
            <p:cNvPr id="6" name="Rectangle 5"/>
            <p:cNvSpPr/>
            <p:nvPr userDrawn="1"/>
          </p:nvSpPr>
          <p:spPr bwMode="gray">
            <a:xfrm>
              <a:off x="0" y="0"/>
              <a:ext cx="9144000" cy="2168501"/>
            </a:xfrm>
            <a:prstGeom prst="rect">
              <a:avLst/>
            </a:prstGeom>
            <a:gradFill flip="none" rotWithShape="1">
              <a:gsLst>
                <a:gs pos="0">
                  <a:schemeClr val="bg1"/>
                </a:gs>
                <a:gs pos="34000">
                  <a:schemeClr val="accent1">
                    <a:tint val="13500"/>
                    <a:satMod val="250000"/>
                  </a:schemeClr>
                </a:gs>
                <a:gs pos="100000">
                  <a:schemeClr val="accent1">
                    <a:tint val="60000"/>
                    <a:satMod val="20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7" name="Rectangle 6"/>
            <p:cNvSpPr/>
            <p:nvPr userDrawn="1"/>
          </p:nvSpPr>
          <p:spPr bwMode="gray">
            <a:xfrm>
              <a:off x="0" y="2341322"/>
              <a:ext cx="9144000" cy="2073516"/>
            </a:xfrm>
            <a:prstGeom prst="rect">
              <a:avLst/>
            </a:prstGeom>
            <a:gradFill>
              <a:gsLst>
                <a:gs pos="0">
                  <a:schemeClr val="bg2">
                    <a:lumMod val="20000"/>
                    <a:lumOff val="8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smtClean="0">
                <a:latin typeface="+mj-lt"/>
              </a:endParaRPr>
            </a:p>
          </p:txBody>
        </p:sp>
      </p:grpSp>
      <p:sp>
        <p:nvSpPr>
          <p:cNvPr id="2" name="Title 1"/>
          <p:cNvSpPr>
            <a:spLocks noGrp="1"/>
          </p:cNvSpPr>
          <p:nvPr>
            <p:ph type="ctrTitle"/>
          </p:nvPr>
        </p:nvSpPr>
        <p:spPr bwMode="gray">
          <a:xfrm>
            <a:off x="3657600" y="1411110"/>
            <a:ext cx="5119688" cy="2494845"/>
          </a:xfrm>
          <a:prstGeom prst="rect">
            <a:avLst/>
          </a:prstGeom>
          <a:noFill/>
        </p:spPr>
        <p:txBody>
          <a:bodyPr wrap="square" lIns="0" tIns="0" rIns="0" bIns="0" anchor="t" anchorCtr="0">
            <a:noAutofit/>
          </a:bodyPr>
          <a:lstStyle>
            <a:lvl1pPr>
              <a:lnSpc>
                <a:spcPct val="80000"/>
              </a:lnSpc>
              <a:defRPr sz="9600">
                <a:solidFill>
                  <a:schemeClr val="tx2"/>
                </a:solidFill>
                <a:effectLst>
                  <a:reflection blurRad="6350" stA="55000" endA="300" endPos="45500" dir="5400000" sy="-100000" algn="bl" rotWithShape="0"/>
                </a:effectLst>
                <a:latin typeface="+mj-lt"/>
              </a:defRPr>
            </a:lvl1pPr>
          </a:lstStyle>
          <a:p>
            <a:r>
              <a:rPr lang="en-US"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Gray Background">
    <p:spTree>
      <p:nvGrpSpPr>
        <p:cNvPr id="1" name=""/>
        <p:cNvGrpSpPr/>
        <p:nvPr/>
      </p:nvGrpSpPr>
      <p:grpSpPr>
        <a:xfrm>
          <a:off x="0" y="0"/>
          <a:ext cx="0" cy="0"/>
          <a:chOff x="0" y="0"/>
          <a:chExt cx="0" cy="0"/>
        </a:xfrm>
      </p:grpSpPr>
      <p:grpSp>
        <p:nvGrpSpPr>
          <p:cNvPr id="2" name="Group 7"/>
          <p:cNvGrpSpPr/>
          <p:nvPr userDrawn="1"/>
        </p:nvGrpSpPr>
        <p:grpSpPr bwMode="gray">
          <a:xfrm>
            <a:off x="0" y="0"/>
            <a:ext cx="9144000" cy="4414838"/>
            <a:chOff x="0" y="0"/>
            <a:chExt cx="9144000" cy="4414838"/>
          </a:xfrm>
        </p:grpSpPr>
        <p:sp>
          <p:nvSpPr>
            <p:cNvPr id="6" name="Rectangle 5"/>
            <p:cNvSpPr/>
            <p:nvPr userDrawn="1"/>
          </p:nvSpPr>
          <p:spPr bwMode="gray">
            <a:xfrm>
              <a:off x="0" y="0"/>
              <a:ext cx="9144000" cy="2168501"/>
            </a:xfrm>
            <a:prstGeom prst="rect">
              <a:avLst/>
            </a:prstGeom>
            <a:gradFill flip="none" rotWithShape="1">
              <a:gsLst>
                <a:gs pos="0">
                  <a:schemeClr val="bg1"/>
                </a:gs>
                <a:gs pos="34000">
                  <a:schemeClr val="accent1">
                    <a:tint val="13500"/>
                    <a:satMod val="250000"/>
                  </a:schemeClr>
                </a:gs>
                <a:gs pos="100000">
                  <a:schemeClr val="accent1">
                    <a:tint val="60000"/>
                    <a:satMod val="200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7" name="Rectangle 6"/>
            <p:cNvSpPr/>
            <p:nvPr userDrawn="1"/>
          </p:nvSpPr>
          <p:spPr bwMode="gray">
            <a:xfrm>
              <a:off x="0" y="2341322"/>
              <a:ext cx="9144000" cy="2073516"/>
            </a:xfrm>
            <a:prstGeom prst="rect">
              <a:avLst/>
            </a:prstGeom>
            <a:gradFill>
              <a:gsLst>
                <a:gs pos="0">
                  <a:schemeClr val="bg2">
                    <a:lumMod val="20000"/>
                    <a:lumOff val="8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smtClean="0">
                <a:latin typeface="+mj-lt"/>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with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2728913" y="795743"/>
            <a:ext cx="6048376" cy="1218795"/>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tx2"/>
                </a:solidFill>
                <a:latin typeface="Verdana" pitchFamily="34" charset="0"/>
                <a:ea typeface="+mj-ea"/>
                <a:cs typeface="+mj-cs"/>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2728914" y="2269332"/>
            <a:ext cx="6048375" cy="2102644"/>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stStyle>
          <a:p>
            <a:pPr lvl="0"/>
            <a:r>
              <a:rPr lang="en-US" smtClean="0"/>
              <a:t>Click to edit Master text styles</a:t>
            </a:r>
          </a:p>
          <a:p>
            <a:pPr lvl="1"/>
            <a:r>
              <a:rPr lang="en-US" smtClean="0"/>
              <a:t>Second level</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938" indent="-287338">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33041"/>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2"/>
                </a:solidFill>
                <a:latin typeface="+mn-lt"/>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2"/>
              </a:solidFill>
              <a:latin typeface="+mn-lt"/>
            </a:endParaRPr>
          </a:p>
        </p:txBody>
      </p:sp>
      <p:pic>
        <p:nvPicPr>
          <p:cNvPr id="8" name="Picture 7" descr="EMC logo white-lg.png"/>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gray">
          <a:xfrm>
            <a:off x="8010525" y="4691146"/>
            <a:ext cx="766763" cy="241456"/>
          </a:xfrm>
          <a:prstGeom prst="rect">
            <a:avLst/>
          </a:prstGeom>
        </p:spPr>
      </p:pic>
      <p:sp>
        <p:nvSpPr>
          <p:cNvPr id="6" name="TextBox 5"/>
          <p:cNvSpPr txBox="1"/>
          <p:nvPr/>
        </p:nvSpPr>
        <p:spPr bwMode="gray">
          <a:xfrm>
            <a:off x="366714" y="5018449"/>
            <a:ext cx="2898229"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2"/>
                </a:solidFill>
                <a:latin typeface="+mn-lt"/>
              </a:rPr>
              <a:t>© Copyright 2012 EMC Corporation. All rights reserved.</a:t>
            </a: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97"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93" r:id="rId14"/>
    <p:sldLayoutId id="2147483692" r:id="rId15"/>
    <p:sldLayoutId id="2147483682" r:id="rId16"/>
    <p:sldLayoutId id="2147483698" r:id="rId17"/>
    <p:sldLayoutId id="2147483684" r:id="rId18"/>
    <p:sldLayoutId id="2147483686" r:id="rId19"/>
    <p:sldLayoutId id="2147483689" r:id="rId20"/>
    <p:sldLayoutId id="2147483690" r:id="rId21"/>
    <p:sldLayoutId id="2147483688" r:id="rId22"/>
    <p:sldLayoutId id="2147483695" r:id="rId23"/>
    <p:sldLayoutId id="2147483691" r:id="rId24"/>
    <p:sldLayoutId id="2147483687" r:id="rId25"/>
    <p:sldLayoutId id="2147483701" r:id="rId26"/>
    <p:sldLayoutId id="2147483702" r:id="rId27"/>
    <p:sldLayoutId id="2147483703" r:id="rId28"/>
    <p:sldLayoutId id="2147483704" r:id="rId29"/>
    <p:sldLayoutId id="2147483705" r:id="rId30"/>
    <p:sldLayoutId id="2147483706" r:id="rId3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7.png"/><Relationship Id="rId12" Type="http://schemas.microsoft.com/office/2007/relationships/hdphoto" Target="../media/hdphoto7.wdp"/><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0.gif"/><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emf"/><Relationship Id="rId7" Type="http://schemas.openxmlformats.org/officeDocument/2006/relationships/hyperlink" Target="http://www.google.com/imgres?imgurl=http://www.cs.sunysb.edu/~sion/projects/images/ibm.jpg&amp;imgrefurl=http://www.cs.sunysb.edu/~sion/projects/&amp;usg=__aSvFOaOZKeSqfzGwT4qj3dhpA8Q=&amp;h=399&amp;w=757&amp;sz=82&amp;hl=en&amp;start=61&amp;itbs=1&amp;tbnid=0waQiMlVpKQvfM:&amp;tbnh=75&amp;tbnw=142&amp;prev=/images?q=ibm&amp;start=54&amp;hl=en&amp;sa=N&amp;gbv=2&amp;ndsp=18&amp;tbs=isch:1" TargetMode="External"/><Relationship Id="rId8" Type="http://schemas.openxmlformats.org/officeDocument/2006/relationships/image" Target="../media/image34.jpeg"/><Relationship Id="rId9" Type="http://schemas.openxmlformats.org/officeDocument/2006/relationships/image" Target="../media/image35.png"/><Relationship Id="rId10" Type="http://schemas.openxmlformats.org/officeDocument/2006/relationships/image" Target="../media/image36.png"/></Relationships>
</file>

<file path=ppt/slides/_rels/slide11.xml.rels><?xml version="1.0" encoding="UTF-8" standalone="yes"?>
<Relationships xmlns="http://schemas.openxmlformats.org/package/2006/relationships"><Relationship Id="rId11" Type="http://schemas.openxmlformats.org/officeDocument/2006/relationships/image" Target="../media/image34.jpeg"/><Relationship Id="rId12" Type="http://schemas.openxmlformats.org/officeDocument/2006/relationships/image" Target="../media/image41.png"/><Relationship Id="rId13" Type="http://schemas.microsoft.com/office/2007/relationships/hdphoto" Target="../media/hdphoto10.wdp"/><Relationship Id="rId14" Type="http://schemas.openxmlformats.org/officeDocument/2006/relationships/image" Target="../media/image35.png"/><Relationship Id="rId15" Type="http://schemas.openxmlformats.org/officeDocument/2006/relationships/image" Target="../media/image42.png"/><Relationship Id="rId16" Type="http://schemas.microsoft.com/office/2007/relationships/hdphoto" Target="../media/hdphoto11.wdp"/><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images.google.com/imgres?imgurl=http://www.strategichardware.us/images/hp_logo_1.gif&amp;imgrefurl=http://www.strategichardware.us/partner-hp-lefthandnetworks.php&amp;usg=__TqIF54wjmdIc5wJzKQSOvLDidqw=&amp;h=190&amp;w=300&amp;sz=10&amp;hl=en&amp;start=5&amp;um=1&amp;itbs=1&amp;tbnid=bpaBKTdDtldvqM:&amp;tbnh=73&amp;tbnw=116&amp;prev=/images?q=logo+left+hand+networks&amp;um=1&amp;hl=en&amp;client=firefox-a&amp;rls=org.mozilla:en-US:official&amp;tbs=isch:1" TargetMode="External"/><Relationship Id="rId4" Type="http://schemas.openxmlformats.org/officeDocument/2006/relationships/image" Target="../media/image38.jpeg"/><Relationship Id="rId5" Type="http://schemas.openxmlformats.org/officeDocument/2006/relationships/image" Target="../media/image39.png"/><Relationship Id="rId6" Type="http://schemas.microsoft.com/office/2007/relationships/hdphoto" Target="../media/hdphoto8.wdp"/><Relationship Id="rId7" Type="http://schemas.openxmlformats.org/officeDocument/2006/relationships/image" Target="../media/image33.emf"/><Relationship Id="rId8" Type="http://schemas.openxmlformats.org/officeDocument/2006/relationships/image" Target="../media/image40.png"/><Relationship Id="rId9" Type="http://schemas.microsoft.com/office/2007/relationships/hdphoto" Target="../media/hdphoto9.wdp"/><Relationship Id="rId10" Type="http://schemas.openxmlformats.org/officeDocument/2006/relationships/hyperlink" Target="http://www.google.com/imgres?imgurl=http://www.cs.sunysb.edu/~sion/projects/images/ibm.jpg&amp;imgrefurl=http://www.cs.sunysb.edu/~sion/projects/&amp;usg=__aSvFOaOZKeSqfzGwT4qj3dhpA8Q=&amp;h=399&amp;w=757&amp;sz=82&amp;hl=en&amp;start=61&amp;itbs=1&amp;tbnid=0waQiMlVpKQvfM:&amp;tbnh=75&amp;tbnw=142&amp;prev=/images?q=ibm&amp;start=54&amp;hl=en&amp;sa=N&amp;gbv=2&amp;ndsp=18&amp;tbs=isch: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png"/><Relationship Id="rId16" Type="http://schemas.openxmlformats.org/officeDocument/2006/relationships/image" Target="../media/image62.png"/><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jpeg"/><Relationship Id="rId10"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microsoft.com/office/2007/relationships/hdphoto" Target="../media/hdphoto12.wdp"/><Relationship Id="rId7" Type="http://schemas.microsoft.com/office/2007/relationships/hdphoto" Target="../media/hdphoto13.wdp"/><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16.png"/><Relationship Id="rId6" Type="http://schemas.microsoft.com/office/2007/relationships/hdphoto" Target="../media/hdphoto6.wdp"/><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microsoft.com/office/2007/relationships/hdphoto" Target="../media/hdphoto4.wdp"/><Relationship Id="rId12" Type="http://schemas.openxmlformats.org/officeDocument/2006/relationships/image" Target="../media/image14.jpeg"/><Relationship Id="rId13" Type="http://schemas.openxmlformats.org/officeDocument/2006/relationships/image" Target="../media/image15.png"/><Relationship Id="rId14" Type="http://schemas.microsoft.com/office/2007/relationships/hdphoto" Target="../media/hdphoto5.wdp"/><Relationship Id="rId15" Type="http://schemas.openxmlformats.org/officeDocument/2006/relationships/image" Target="../media/image16.png"/><Relationship Id="rId16" Type="http://schemas.microsoft.com/office/2007/relationships/hdphoto" Target="../media/hdphoto6.wdp"/><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1.wdp"/><Relationship Id="rId6" Type="http://schemas.openxmlformats.org/officeDocument/2006/relationships/image" Target="../media/image11.png"/><Relationship Id="rId7" Type="http://schemas.microsoft.com/office/2007/relationships/hdphoto" Target="../media/hdphoto2.wdp"/><Relationship Id="rId8" Type="http://schemas.openxmlformats.org/officeDocument/2006/relationships/image" Target="../media/image12.png"/><Relationship Id="rId9" Type="http://schemas.microsoft.com/office/2007/relationships/hdphoto" Target="../media/hdphoto3.wdp"/><Relationship Id="rId10"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9" Type="http://schemas.openxmlformats.org/officeDocument/2006/relationships/image" Target="../media/image84.jpeg"/><Relationship Id="rId20" Type="http://schemas.openxmlformats.org/officeDocument/2006/relationships/image" Target="../media/image95.jpeg"/><Relationship Id="rId21" Type="http://schemas.openxmlformats.org/officeDocument/2006/relationships/image" Target="../media/image96.jpeg"/><Relationship Id="rId22" Type="http://schemas.openxmlformats.org/officeDocument/2006/relationships/image" Target="../media/image97.jpeg"/><Relationship Id="rId23" Type="http://schemas.openxmlformats.org/officeDocument/2006/relationships/image" Target="../media/image98.jpeg"/><Relationship Id="rId24" Type="http://schemas.openxmlformats.org/officeDocument/2006/relationships/image" Target="../media/image99.png"/><Relationship Id="rId25" Type="http://schemas.openxmlformats.org/officeDocument/2006/relationships/image" Target="../media/image100.gif"/><Relationship Id="rId26" Type="http://schemas.openxmlformats.org/officeDocument/2006/relationships/image" Target="../media/image101.png"/><Relationship Id="rId27" Type="http://schemas.openxmlformats.org/officeDocument/2006/relationships/image" Target="../media/image102.png"/><Relationship Id="rId10" Type="http://schemas.openxmlformats.org/officeDocument/2006/relationships/image" Target="../media/image85.png"/><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jpeg"/><Relationship Id="rId14" Type="http://schemas.openxmlformats.org/officeDocument/2006/relationships/image" Target="../media/image89.png"/><Relationship Id="rId15" Type="http://schemas.openxmlformats.org/officeDocument/2006/relationships/image" Target="../media/image90.jpeg"/><Relationship Id="rId16" Type="http://schemas.openxmlformats.org/officeDocument/2006/relationships/image" Target="../media/image91.png"/><Relationship Id="rId17" Type="http://schemas.openxmlformats.org/officeDocument/2006/relationships/image" Target="../media/image92.png"/><Relationship Id="rId18" Type="http://schemas.openxmlformats.org/officeDocument/2006/relationships/image" Target="../media/image93.png"/><Relationship Id="rId19" Type="http://schemas.openxmlformats.org/officeDocument/2006/relationships/image" Target="../media/image94.emf"/><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8.jpeg"/><Relationship Id="rId4" Type="http://schemas.openxmlformats.org/officeDocument/2006/relationships/image" Target="../media/image79.png"/><Relationship Id="rId5" Type="http://schemas.openxmlformats.org/officeDocument/2006/relationships/image" Target="../media/image80.jpeg"/><Relationship Id="rId6" Type="http://schemas.openxmlformats.org/officeDocument/2006/relationships/image" Target="../media/image81.emf"/><Relationship Id="rId7" Type="http://schemas.openxmlformats.org/officeDocument/2006/relationships/image" Target="../media/image82.jpeg"/><Relationship Id="rId8" Type="http://schemas.openxmlformats.org/officeDocument/2006/relationships/image" Target="../media/image83.jpe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6.jpeg"/><Relationship Id="rId4" Type="http://schemas.microsoft.com/office/2007/relationships/hdphoto" Target="../media/hdphoto14.wdp"/><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3.jpeg"/><Relationship Id="rId4" Type="http://schemas.microsoft.com/office/2007/relationships/hdphoto" Target="../media/hdphoto15.wdp"/><Relationship Id="rId5" Type="http://schemas.openxmlformats.org/officeDocument/2006/relationships/image" Target="../media/image114.png"/><Relationship Id="rId6" Type="http://schemas.microsoft.com/office/2007/relationships/hdphoto" Target="../media/hdphoto16.wdp"/><Relationship Id="rId7" Type="http://schemas.openxmlformats.org/officeDocument/2006/relationships/image" Target="../media/image115.png"/><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5.png"/><Relationship Id="rId5" Type="http://schemas.openxmlformats.org/officeDocument/2006/relationships/image" Target="../media/image120.png"/><Relationship Id="rId6" Type="http://schemas.openxmlformats.org/officeDocument/2006/relationships/image" Target="../media/image126.png"/><Relationship Id="rId7" Type="http://schemas.openxmlformats.org/officeDocument/2006/relationships/image" Target="../media/image123.png"/><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128.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28.xml"/><Relationship Id="rId2" Type="http://schemas.openxmlformats.org/officeDocument/2006/relationships/image" Target="../media/image1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jpe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14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4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4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heel for ppt.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656512" y="0"/>
            <a:ext cx="4487487" cy="4629150"/>
          </a:xfrm>
          <a:prstGeom prst="rect">
            <a:avLst/>
          </a:prstGeom>
        </p:spPr>
      </p:pic>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gray">
          <a:xfrm>
            <a:off x="341400" y="1652990"/>
            <a:ext cx="4573500" cy="1380319"/>
          </a:xfrm>
          <a:prstGeom prst="rect">
            <a:avLst/>
          </a:prstGeom>
          <a:noFill/>
          <a:ln w="9525">
            <a:noFill/>
            <a:miter lim="800000"/>
            <a:headEnd/>
            <a:tailEnd/>
          </a:ln>
        </p:spPr>
      </p:pic>
      <p:sp>
        <p:nvSpPr>
          <p:cNvPr id="3" name="Subtitle 2"/>
          <p:cNvSpPr>
            <a:spLocks noGrp="1"/>
          </p:cNvSpPr>
          <p:nvPr>
            <p:ph type="subTitle" idx="1"/>
          </p:nvPr>
        </p:nvSpPr>
        <p:spPr>
          <a:xfrm>
            <a:off x="341400" y="3167013"/>
            <a:ext cx="6048375" cy="369332"/>
          </a:xfrm>
        </p:spPr>
        <p:txBody>
          <a:bodyPr/>
          <a:lstStyle/>
          <a:p>
            <a:r>
              <a:rPr lang="en-US" dirty="0" smtClean="0"/>
              <a:t>Name</a:t>
            </a:r>
            <a:endParaRPr lang="en-US" dirty="0"/>
          </a:p>
        </p:txBody>
      </p:sp>
      <p:sp>
        <p:nvSpPr>
          <p:cNvPr id="5" name="Content Placeholder 4"/>
          <p:cNvSpPr>
            <a:spLocks noGrp="1"/>
          </p:cNvSpPr>
          <p:nvPr>
            <p:ph sz="quarter" idx="11"/>
          </p:nvPr>
        </p:nvSpPr>
        <p:spPr>
          <a:xfrm>
            <a:off x="341400" y="3822042"/>
            <a:ext cx="6048375" cy="276999"/>
          </a:xfrm>
        </p:spPr>
        <p:txBody>
          <a:bodyPr/>
          <a:lstStyle/>
          <a:p>
            <a:r>
              <a:rPr lang="en-US" dirty="0" smtClean="0"/>
              <a:t>Date</a:t>
            </a:r>
            <a:endParaRPr lang="en-US" dirty="0"/>
          </a:p>
        </p:txBody>
      </p:sp>
    </p:spTree>
    <p:extLst>
      <p:ext uri="{BB962C8B-B14F-4D97-AF65-F5344CB8AC3E}">
        <p14:creationId xmlns:p14="http://schemas.microsoft.com/office/powerpoint/2010/main" val="1625347072"/>
      </p:ext>
    </p:extLst>
  </p:cSld>
  <p:clrMapOvr>
    <a:masterClrMapping/>
  </p:clrMapOvr>
  <p:transition xmlns:p14="http://schemas.microsoft.com/office/powerpoint/2010/main" advClick="0">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38"/>
          <p:cNvGrpSpPr/>
          <p:nvPr/>
        </p:nvGrpSpPr>
        <p:grpSpPr bwMode="gray">
          <a:xfrm>
            <a:off x="573604" y="958754"/>
            <a:ext cx="8434135" cy="3629602"/>
            <a:chOff x="343154" y="941653"/>
            <a:chExt cx="8434135" cy="3629602"/>
          </a:xfrm>
        </p:grpSpPr>
        <p:sp>
          <p:nvSpPr>
            <p:cNvPr id="40" name="Rectangle 39"/>
            <p:cNvSpPr>
              <a:spLocks/>
            </p:cNvSpPr>
            <p:nvPr/>
          </p:nvSpPr>
          <p:spPr bwMode="gray">
            <a:xfrm>
              <a:off x="343154" y="3263034"/>
              <a:ext cx="1900778" cy="665968"/>
            </a:xfrm>
            <a:prstGeom prst="rect">
              <a:avLst/>
            </a:prstGeom>
            <a:gradFill rotWithShape="1">
              <a:gsLst>
                <a:gs pos="0">
                  <a:srgbClr val="FFFFFF">
                    <a:lumMod val="85000"/>
                  </a:srgbClr>
                </a:gs>
                <a:gs pos="35000">
                  <a:srgbClr val="FFFFFF">
                    <a:lumMod val="95000"/>
                  </a:srgbClr>
                </a:gs>
                <a:gs pos="100000">
                  <a:srgbClr val="FFFFFF"/>
                </a:gs>
              </a:gsLst>
              <a:lin ang="16200000" scaled="1"/>
            </a:gradFill>
            <a:ln w="9525" cap="flat" cmpd="sng" algn="ctr">
              <a:solidFill>
                <a:srgbClr val="FFFFFF">
                  <a:lumMod val="95000"/>
                </a:srgbClr>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a:solidFill>
                  <a:srgbClr val="000000"/>
                </a:solidFill>
                <a:latin typeface="Verdana" pitchFamily="34" charset="0"/>
              </a:endParaRPr>
            </a:p>
          </p:txBody>
        </p:sp>
        <p:sp>
          <p:nvSpPr>
            <p:cNvPr id="41" name="Rectangle 40"/>
            <p:cNvSpPr>
              <a:spLocks/>
            </p:cNvSpPr>
            <p:nvPr/>
          </p:nvSpPr>
          <p:spPr bwMode="gray">
            <a:xfrm>
              <a:off x="2361431" y="2917392"/>
              <a:ext cx="1900778" cy="1011609"/>
            </a:xfrm>
            <a:prstGeom prst="rect">
              <a:avLst/>
            </a:prstGeom>
            <a:gradFill rotWithShape="1">
              <a:gsLst>
                <a:gs pos="0">
                  <a:srgbClr val="FFFFFF">
                    <a:lumMod val="85000"/>
                  </a:srgbClr>
                </a:gs>
                <a:gs pos="35000">
                  <a:srgbClr val="FFFFFF">
                    <a:lumMod val="95000"/>
                  </a:srgbClr>
                </a:gs>
                <a:gs pos="100000">
                  <a:srgbClr val="FFFFFF"/>
                </a:gs>
              </a:gsLst>
              <a:lin ang="16200000" scaled="1"/>
            </a:gradFill>
            <a:ln w="9525" cap="flat" cmpd="sng" algn="ctr">
              <a:solidFill>
                <a:srgbClr val="FFFFFF">
                  <a:lumMod val="95000"/>
                </a:srgbClr>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a:solidFill>
                  <a:srgbClr val="000000"/>
                </a:solidFill>
                <a:latin typeface="Verdana" pitchFamily="34" charset="0"/>
              </a:endParaRPr>
            </a:p>
          </p:txBody>
        </p:sp>
        <p:sp>
          <p:nvSpPr>
            <p:cNvPr id="42" name="Rectangle 41"/>
            <p:cNvSpPr>
              <a:spLocks/>
            </p:cNvSpPr>
            <p:nvPr/>
          </p:nvSpPr>
          <p:spPr bwMode="gray">
            <a:xfrm>
              <a:off x="4379708" y="2110894"/>
              <a:ext cx="1900778" cy="1807159"/>
            </a:xfrm>
            <a:prstGeom prst="rect">
              <a:avLst/>
            </a:prstGeom>
            <a:gradFill rotWithShape="1">
              <a:gsLst>
                <a:gs pos="0">
                  <a:srgbClr val="FFFFFF">
                    <a:lumMod val="85000"/>
                  </a:srgbClr>
                </a:gs>
                <a:gs pos="35000">
                  <a:srgbClr val="FFFFFF">
                    <a:lumMod val="95000"/>
                  </a:srgbClr>
                </a:gs>
                <a:gs pos="100000">
                  <a:srgbClr val="FFFFFF"/>
                </a:gs>
              </a:gsLst>
              <a:lin ang="16200000" scaled="1"/>
            </a:gradFill>
            <a:ln w="9525" cap="flat" cmpd="sng" algn="ctr">
              <a:solidFill>
                <a:srgbClr val="FFFFFF">
                  <a:lumMod val="95000"/>
                </a:srgbClr>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a:solidFill>
                  <a:srgbClr val="000000"/>
                </a:solidFill>
                <a:latin typeface="Verdana" pitchFamily="34" charset="0"/>
              </a:endParaRPr>
            </a:p>
          </p:txBody>
        </p:sp>
        <p:sp>
          <p:nvSpPr>
            <p:cNvPr id="43" name="Rectangle 42"/>
            <p:cNvSpPr>
              <a:spLocks noChangeAspect="1"/>
            </p:cNvSpPr>
            <p:nvPr/>
          </p:nvSpPr>
          <p:spPr bwMode="gray">
            <a:xfrm>
              <a:off x="6397986" y="941653"/>
              <a:ext cx="1900778" cy="2976400"/>
            </a:xfrm>
            <a:prstGeom prst="rect">
              <a:avLst/>
            </a:prstGeom>
            <a:gradFill rotWithShape="1">
              <a:gsLst>
                <a:gs pos="0">
                  <a:srgbClr val="3993D0">
                    <a:tint val="50000"/>
                    <a:satMod val="300000"/>
                  </a:srgbClr>
                </a:gs>
                <a:gs pos="35000">
                  <a:srgbClr val="3993D0">
                    <a:tint val="37000"/>
                    <a:satMod val="300000"/>
                  </a:srgbClr>
                </a:gs>
                <a:gs pos="100000">
                  <a:srgbClr val="3993D0">
                    <a:tint val="15000"/>
                    <a:satMod val="350000"/>
                  </a:srgbClr>
                </a:gs>
              </a:gsLst>
              <a:lin ang="16200000" scaled="1"/>
            </a:gradFill>
            <a:ln w="9525"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a:solidFill>
                  <a:srgbClr val="000000"/>
                </a:solidFill>
                <a:latin typeface="Verdana" pitchFamily="34" charset="0"/>
              </a:endParaRPr>
            </a:p>
          </p:txBody>
        </p:sp>
        <p:sp>
          <p:nvSpPr>
            <p:cNvPr id="44" name="TextBox 43"/>
            <p:cNvSpPr txBox="1"/>
            <p:nvPr/>
          </p:nvSpPr>
          <p:spPr bwMode="gray">
            <a:xfrm>
              <a:off x="6397986" y="958344"/>
              <a:ext cx="1900777" cy="400110"/>
            </a:xfrm>
            <a:prstGeom prst="rect">
              <a:avLst/>
            </a:prstGeom>
            <a:noFill/>
          </p:spPr>
          <p:txBody>
            <a:bodyPr wrap="square" rtlCol="0">
              <a:spAutoFit/>
            </a:bodyPr>
            <a:lstStyle/>
            <a:p>
              <a:pPr algn="ctr"/>
              <a:r>
                <a:rPr lang="en-US" sz="2000" b="1" dirty="0" smtClean="0">
                  <a:solidFill>
                    <a:schemeClr val="accent1"/>
                  </a:solidFill>
                  <a:latin typeface="Verdana" pitchFamily="34" charset="0"/>
                </a:rPr>
                <a:t>1,100,000+</a:t>
              </a:r>
              <a:endParaRPr lang="en-US" sz="2000" b="1" dirty="0">
                <a:solidFill>
                  <a:schemeClr val="accent1"/>
                </a:solidFill>
                <a:latin typeface="Verdana" pitchFamily="34" charset="0"/>
              </a:endParaRPr>
            </a:p>
          </p:txBody>
        </p:sp>
        <p:pic>
          <p:nvPicPr>
            <p:cNvPr id="45" name="Picture 4" descr="http://www.aviation-central.com/famous/images/ab1a0-ol.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gray">
            <a:xfrm rot="20441034">
              <a:off x="881506" y="3380459"/>
              <a:ext cx="830371" cy="562185"/>
            </a:xfrm>
            <a:prstGeom prst="rect">
              <a:avLst/>
            </a:prstGeom>
            <a:ln>
              <a:noFill/>
            </a:ln>
            <a:effectLst>
              <a:outerShdw blurRad="292100" dist="139700" dir="2700000" algn="tl" rotWithShape="0">
                <a:srgbClr val="333333">
                  <a:alpha val="65000"/>
                </a:srgbClr>
              </a:outerShdw>
            </a:effectLst>
          </p:spPr>
        </p:pic>
        <p:pic>
          <p:nvPicPr>
            <p:cNvPr id="46" name="Picture 6" descr="http://girlandthebird.files.wordpress.com/2010/10/old-airplane-106.jpg"/>
            <p:cNvPicPr>
              <a:picLocks noChangeAspect="1" noChangeArrowheads="1"/>
            </p:cNvPicPr>
            <p:nvPr/>
          </p:nvPicPr>
          <p:blipFill>
            <a:blip r:embed="rId4" cstate="email">
              <a:clrChange>
                <a:clrFrom>
                  <a:srgbClr val="E4E4E4"/>
                </a:clrFrom>
                <a:clrTo>
                  <a:srgbClr val="E4E4E4">
                    <a:alpha val="0"/>
                  </a:srgbClr>
                </a:clrTo>
              </a:clrChange>
              <a:extLst>
                <a:ext uri="{28A0092B-C50C-407E-A947-70E740481C1C}">
                  <a14:useLocalDpi xmlns:a14="http://schemas.microsoft.com/office/drawing/2010/main"/>
                </a:ext>
              </a:extLst>
            </a:blip>
            <a:srcRect/>
            <a:stretch>
              <a:fillRect/>
            </a:stretch>
          </p:blipFill>
          <p:spPr bwMode="gray">
            <a:xfrm>
              <a:off x="2602275" y="3417364"/>
              <a:ext cx="1404536" cy="458981"/>
            </a:xfrm>
            <a:prstGeom prst="rect">
              <a:avLst/>
            </a:prstGeom>
            <a:ln>
              <a:noFill/>
            </a:ln>
            <a:effectLst>
              <a:outerShdw blurRad="292100" dist="139700" dir="2700000" algn="tl" rotWithShape="0">
                <a:srgbClr val="333333">
                  <a:alpha val="65000"/>
                </a:srgbClr>
              </a:outerShdw>
            </a:effectLst>
          </p:spPr>
        </p:pic>
        <p:pic>
          <p:nvPicPr>
            <p:cNvPr id="47" name="Picture 8" descr="http://image.europeancarweb.com/f/17028676+w750+st0/epcp_0902_01_z+P_51_Mustang+fighter_plane.jpg"/>
            <p:cNvPicPr>
              <a:picLocks noChangeAspect="1" noChangeArrowheads="1"/>
            </p:cNvPicPr>
            <p:nvPr/>
          </p:nvPicPr>
          <p:blipFill>
            <a:blip r:embed="rId5" cstate="email">
              <a:clrChange>
                <a:clrFrom>
                  <a:srgbClr val="E6EFF8"/>
                </a:clrFrom>
                <a:clrTo>
                  <a:srgbClr val="E6EFF8">
                    <a:alpha val="0"/>
                  </a:srgbClr>
                </a:clrTo>
              </a:clrChange>
              <a:extLst>
                <a:ext uri="{28A0092B-C50C-407E-A947-70E740481C1C}">
                  <a14:useLocalDpi xmlns:a14="http://schemas.microsoft.com/office/drawing/2010/main"/>
                </a:ext>
              </a:extLst>
            </a:blip>
            <a:srcRect/>
            <a:stretch>
              <a:fillRect/>
            </a:stretch>
          </p:blipFill>
          <p:spPr bwMode="gray">
            <a:xfrm>
              <a:off x="4677102" y="2928560"/>
              <a:ext cx="1350156" cy="940167"/>
            </a:xfrm>
            <a:prstGeom prst="rect">
              <a:avLst/>
            </a:prstGeom>
            <a:ln>
              <a:noFill/>
            </a:ln>
            <a:effectLst>
              <a:outerShdw blurRad="292100" dist="139700" dir="2700000" algn="tl" rotWithShape="0">
                <a:srgbClr val="333333">
                  <a:alpha val="65000"/>
                </a:srgbClr>
              </a:outerShdw>
            </a:effectLst>
          </p:spPr>
        </p:pic>
        <p:pic>
          <p:nvPicPr>
            <p:cNvPr id="48" name="Picture 4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427571" y="4010159"/>
              <a:ext cx="1607959" cy="559290"/>
            </a:xfrm>
            <a:prstGeom prst="rect">
              <a:avLst/>
            </a:prstGeom>
            <a:noFill/>
            <a:ln>
              <a:noFill/>
            </a:ln>
            <a:effectLst/>
          </p:spPr>
        </p:pic>
        <p:pic>
          <p:nvPicPr>
            <p:cNvPr id="49" name="Picture 6" descr="http://t0.gstatic.com/images?q=tbn:0waQiMlVpKQvfM:http://www.cs.sunysb.edu/%7Esion/projects/images/ibm.jp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gray">
            <a:xfrm>
              <a:off x="2786183" y="4008353"/>
              <a:ext cx="1053718" cy="562902"/>
            </a:xfrm>
            <a:prstGeom prst="rect">
              <a:avLst/>
            </a:prstGeom>
            <a:noFill/>
            <a:ln>
              <a:noFill/>
            </a:ln>
            <a:effectLst/>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6688909" y="4052431"/>
              <a:ext cx="1322714" cy="425889"/>
            </a:xfrm>
            <a:prstGeom prst="rect">
              <a:avLst/>
            </a:prstGeom>
            <a:noFill/>
            <a:ln>
              <a:noFill/>
            </a:ln>
            <a:effectLst/>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4572000" y="4019432"/>
              <a:ext cx="1711216" cy="540744"/>
            </a:xfrm>
            <a:prstGeom prst="rect">
              <a:avLst/>
            </a:prstGeom>
            <a:noFill/>
          </p:spPr>
        </p:pic>
        <p:sp>
          <p:nvSpPr>
            <p:cNvPr id="52" name="TextBox 51"/>
            <p:cNvSpPr txBox="1"/>
            <p:nvPr/>
          </p:nvSpPr>
          <p:spPr bwMode="gray">
            <a:xfrm>
              <a:off x="4379709" y="1706836"/>
              <a:ext cx="1900777" cy="400110"/>
            </a:xfrm>
            <a:prstGeom prst="rect">
              <a:avLst/>
            </a:prstGeom>
            <a:noFill/>
          </p:spPr>
          <p:txBody>
            <a:bodyPr wrap="square" rtlCol="0">
              <a:spAutoFit/>
            </a:bodyPr>
            <a:lstStyle/>
            <a:p>
              <a:pPr algn="ctr"/>
              <a:r>
                <a:rPr lang="en-US" sz="2000" b="1" dirty="0" smtClean="0">
                  <a:solidFill>
                    <a:schemeClr val="bg2"/>
                  </a:solidFill>
                  <a:latin typeface="Verdana" pitchFamily="34" charset="0"/>
                </a:rPr>
                <a:t>636,036</a:t>
              </a:r>
              <a:endParaRPr lang="en-US" sz="2000" b="1" dirty="0">
                <a:solidFill>
                  <a:schemeClr val="bg2"/>
                </a:solidFill>
                <a:latin typeface="Verdana" pitchFamily="34" charset="0"/>
              </a:endParaRPr>
            </a:p>
          </p:txBody>
        </p:sp>
        <p:sp>
          <p:nvSpPr>
            <p:cNvPr id="53" name="TextBox 52"/>
            <p:cNvSpPr txBox="1"/>
            <p:nvPr/>
          </p:nvSpPr>
          <p:spPr bwMode="gray">
            <a:xfrm>
              <a:off x="2408276" y="2514143"/>
              <a:ext cx="1900777" cy="400110"/>
            </a:xfrm>
            <a:prstGeom prst="rect">
              <a:avLst/>
            </a:prstGeom>
            <a:noFill/>
          </p:spPr>
          <p:txBody>
            <a:bodyPr wrap="square" rtlCol="0">
              <a:spAutoFit/>
            </a:bodyPr>
            <a:lstStyle/>
            <a:p>
              <a:pPr algn="ctr"/>
              <a:r>
                <a:rPr lang="en-US" sz="2000" b="1" dirty="0" smtClean="0">
                  <a:solidFill>
                    <a:schemeClr val="bg2"/>
                  </a:solidFill>
                  <a:latin typeface="Verdana" pitchFamily="34" charset="0"/>
                </a:rPr>
                <a:t>403,326</a:t>
              </a:r>
              <a:endParaRPr lang="en-US" sz="2000" b="1" dirty="0">
                <a:solidFill>
                  <a:schemeClr val="bg2"/>
                </a:solidFill>
                <a:latin typeface="Verdana" pitchFamily="34" charset="0"/>
              </a:endParaRPr>
            </a:p>
          </p:txBody>
        </p:sp>
        <p:sp>
          <p:nvSpPr>
            <p:cNvPr id="54" name="TextBox 53"/>
            <p:cNvSpPr txBox="1"/>
            <p:nvPr/>
          </p:nvSpPr>
          <p:spPr bwMode="gray">
            <a:xfrm>
              <a:off x="343155" y="2859785"/>
              <a:ext cx="1900777" cy="400110"/>
            </a:xfrm>
            <a:prstGeom prst="rect">
              <a:avLst/>
            </a:prstGeom>
            <a:noFill/>
          </p:spPr>
          <p:txBody>
            <a:bodyPr wrap="square" rtlCol="0">
              <a:spAutoFit/>
            </a:bodyPr>
            <a:lstStyle/>
            <a:p>
              <a:pPr algn="ctr"/>
              <a:r>
                <a:rPr lang="en-US" sz="2000" b="1" dirty="0" smtClean="0">
                  <a:solidFill>
                    <a:schemeClr val="bg2"/>
                  </a:solidFill>
                  <a:latin typeface="Verdana" pitchFamily="34" charset="0"/>
                </a:rPr>
                <a:t>190,675</a:t>
              </a:r>
              <a:endParaRPr lang="en-US" sz="2000" b="1" dirty="0">
                <a:solidFill>
                  <a:schemeClr val="bg2"/>
                </a:solidFill>
                <a:latin typeface="Verdana" pitchFamily="34" charset="0"/>
              </a:endParaRPr>
            </a:p>
          </p:txBody>
        </p:sp>
        <p:pic>
          <p:nvPicPr>
            <p:cNvPr id="55" name="Picture 54"/>
            <p:cNvPicPr>
              <a:picLocks noChangeAspect="1"/>
            </p:cNvPicPr>
            <p:nvPr/>
          </p:nvPicPr>
          <p:blipFill>
            <a:blip r:embed="rId11" cstate="screen">
              <a:extLst>
                <a:ext uri="{BEBA8EAE-BF5A-486C-A8C5-ECC9F3942E4B}">
                  <a14:imgProps xmlns:a14="http://schemas.microsoft.com/office/drawing/2010/main">
                    <a14:imgLayer r:embed="rId12">
                      <a14:imgEffect>
                        <a14:backgroundRemoval t="9802" b="89990" l="9848" r="96212"/>
                      </a14:imgEffect>
                    </a14:imgLayer>
                  </a14:imgProps>
                </a:ext>
              </a:extLst>
            </a:blip>
            <a:stretch>
              <a:fillRect/>
            </a:stretch>
          </p:blipFill>
          <p:spPr bwMode="gray">
            <a:xfrm>
              <a:off x="5687235" y="1257942"/>
              <a:ext cx="3090054" cy="2806214"/>
            </a:xfrm>
            <a:prstGeom prst="rect">
              <a:avLst/>
            </a:prstGeom>
            <a:ln>
              <a:noFill/>
            </a:ln>
            <a:effectLst>
              <a:outerShdw blurRad="292100" dist="139700" dir="2700000" algn="tl" rotWithShape="0">
                <a:srgbClr val="333333">
                  <a:alpha val="65000"/>
                </a:srgbClr>
              </a:outerShdw>
            </a:effectLst>
          </p:spPr>
        </p:pic>
      </p:grpSp>
      <p:sp>
        <p:nvSpPr>
          <p:cNvPr id="14" name="Text Placeholder 13"/>
          <p:cNvSpPr>
            <a:spLocks noGrp="1"/>
          </p:cNvSpPr>
          <p:nvPr>
            <p:ph type="body" idx="1"/>
          </p:nvPr>
        </p:nvSpPr>
        <p:spPr bwMode="gray"/>
        <p:txBody>
          <a:bodyPr/>
          <a:lstStyle/>
          <a:p>
            <a:r>
              <a:rPr lang="en-US" dirty="0" smtClean="0"/>
              <a:t>Single File System</a:t>
            </a:r>
            <a:endParaRPr lang="en-US" dirty="0"/>
          </a:p>
        </p:txBody>
      </p:sp>
      <p:sp>
        <p:nvSpPr>
          <p:cNvPr id="2" name="Title 1"/>
          <p:cNvSpPr>
            <a:spLocks noGrp="1"/>
          </p:cNvSpPr>
          <p:nvPr>
            <p:ph type="title"/>
          </p:nvPr>
        </p:nvSpPr>
        <p:spPr bwMode="gray"/>
        <p:txBody>
          <a:bodyPr/>
          <a:lstStyle/>
          <a:p>
            <a:r>
              <a:rPr lang="en-US" dirty="0" smtClean="0"/>
              <a:t>Record File System IO Performance</a:t>
            </a:r>
            <a:endParaRPr lang="en-US" dirty="0"/>
          </a:p>
        </p:txBody>
      </p:sp>
    </p:spTree>
    <p:extLst>
      <p:ext uri="{BB962C8B-B14F-4D97-AF65-F5344CB8AC3E}">
        <p14:creationId xmlns:p14="http://schemas.microsoft.com/office/powerpoint/2010/main" val="258230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bwMode="gray">
          <a:xfrm>
            <a:off x="366713" y="4414838"/>
            <a:ext cx="2476640" cy="153888"/>
          </a:xfrm>
          <a:prstGeom prst="rect">
            <a:avLst/>
          </a:prstGeom>
          <a:noFill/>
        </p:spPr>
        <p:txBody>
          <a:bodyPr wrap="none" lIns="0" tIns="0" rIns="0" bIns="0">
            <a:spAutoFit/>
          </a:bodyPr>
          <a:lstStyle/>
          <a:p>
            <a:pPr>
              <a:defRPr/>
            </a:pPr>
            <a:r>
              <a:rPr lang="en-US" sz="1000" dirty="0" smtClean="0">
                <a:solidFill>
                  <a:schemeClr val="bg2"/>
                </a:solidFill>
                <a:latin typeface="Verdana" pitchFamily="34" charset="0"/>
              </a:rPr>
              <a:t>Source: Vendor Product Specifications</a:t>
            </a:r>
            <a:endParaRPr lang="en-US" sz="1000" dirty="0">
              <a:solidFill>
                <a:schemeClr val="bg2"/>
              </a:solidFill>
              <a:latin typeface="Verdana" pitchFamily="34" charset="0"/>
            </a:endParaRPr>
          </a:p>
        </p:txBody>
      </p:sp>
      <p:sp>
        <p:nvSpPr>
          <p:cNvPr id="44" name="Title 8"/>
          <p:cNvSpPr>
            <a:spLocks noGrp="1"/>
          </p:cNvSpPr>
          <p:nvPr>
            <p:ph type="title"/>
          </p:nvPr>
        </p:nvSpPr>
        <p:spPr bwMode="gray"/>
        <p:txBody>
          <a:bodyPr/>
          <a:lstStyle/>
          <a:p>
            <a:r>
              <a:rPr lang="en-US" dirty="0" smtClean="0"/>
              <a:t>Record File System Capacity</a:t>
            </a:r>
            <a:endParaRPr lang="en-US" dirty="0"/>
          </a:p>
        </p:txBody>
      </p:sp>
      <p:sp>
        <p:nvSpPr>
          <p:cNvPr id="8" name="Text Placeholder 7"/>
          <p:cNvSpPr>
            <a:spLocks noGrp="1"/>
          </p:cNvSpPr>
          <p:nvPr>
            <p:ph type="body" idx="1"/>
          </p:nvPr>
        </p:nvSpPr>
        <p:spPr bwMode="gray"/>
        <p:txBody>
          <a:bodyPr/>
          <a:lstStyle/>
          <a:p>
            <a:r>
              <a:rPr lang="en-US" dirty="0" smtClean="0"/>
              <a:t>Single File System</a:t>
            </a:r>
            <a:endParaRPr lang="en-US" dirty="0"/>
          </a:p>
        </p:txBody>
      </p:sp>
      <p:pic>
        <p:nvPicPr>
          <p:cNvPr id="18" name="Picture 30" descr="http://t1.gstatic.com/images?q=tbn:bpaBKTdDtldvqM:http://www.strategichardware.us/images/hp_logo_1.gif">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gray">
          <a:xfrm>
            <a:off x="366716" y="3493462"/>
            <a:ext cx="887765" cy="563374"/>
          </a:xfrm>
          <a:prstGeom prst="rect">
            <a:avLst/>
          </a:prstGeom>
          <a:ln>
            <a:noFill/>
          </a:ln>
          <a:effectLst/>
        </p:spPr>
      </p:pic>
      <p:sp>
        <p:nvSpPr>
          <p:cNvPr id="19" name="Rectangle 18"/>
          <p:cNvSpPr/>
          <p:nvPr/>
        </p:nvSpPr>
        <p:spPr bwMode="gray">
          <a:xfrm>
            <a:off x="206027" y="2368313"/>
            <a:ext cx="1173719" cy="461665"/>
          </a:xfrm>
          <a:prstGeom prst="rect">
            <a:avLst/>
          </a:prstGeom>
        </p:spPr>
        <p:txBody>
          <a:bodyPr wrap="none">
            <a:spAutoFit/>
          </a:bodyPr>
          <a:lstStyle/>
          <a:p>
            <a:pPr algn="ctr"/>
            <a:r>
              <a:rPr lang="en-US" sz="2400" b="1" dirty="0" smtClean="0">
                <a:solidFill>
                  <a:schemeClr val="bg2"/>
                </a:solidFill>
                <a:latin typeface="Verdana" pitchFamily="34" charset="0"/>
              </a:rPr>
              <a:t>64 TB</a:t>
            </a:r>
            <a:endParaRPr lang="en-US" sz="2400" b="1" dirty="0">
              <a:solidFill>
                <a:schemeClr val="bg2"/>
              </a:solidFill>
              <a:latin typeface="Verdana" pitchFamily="34" charset="0"/>
            </a:endParaRPr>
          </a:p>
        </p:txBody>
      </p:sp>
      <p:pic>
        <p:nvPicPr>
          <p:cNvPr id="20" name="Picture 2" descr="http://www3.duncanvilleisd.org/backtoschool/images/Suitcase.png"/>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gray">
          <a:xfrm>
            <a:off x="586509" y="2925176"/>
            <a:ext cx="387535" cy="387535"/>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bwMode="gray">
          <a:xfrm>
            <a:off x="1518873" y="2335434"/>
            <a:ext cx="1607959" cy="461665"/>
          </a:xfrm>
          <a:prstGeom prst="rect">
            <a:avLst/>
          </a:prstGeom>
        </p:spPr>
        <p:txBody>
          <a:bodyPr wrap="square">
            <a:spAutoFit/>
          </a:bodyPr>
          <a:lstStyle/>
          <a:p>
            <a:pPr algn="ctr"/>
            <a:r>
              <a:rPr lang="en-US" sz="2400" b="1" dirty="0" smtClean="0">
                <a:solidFill>
                  <a:schemeClr val="bg2"/>
                </a:solidFill>
                <a:latin typeface="Verdana" pitchFamily="34" charset="0"/>
              </a:rPr>
              <a:t>100 TB</a:t>
            </a:r>
            <a:endParaRPr lang="en-US" sz="2400" b="1" dirty="0">
              <a:solidFill>
                <a:schemeClr val="bg2"/>
              </a:solidFill>
              <a:latin typeface="Verdana" pitchFamily="34" charset="0"/>
            </a:endParaRPr>
          </a:p>
        </p:txBody>
      </p:sp>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1518873" y="3495504"/>
            <a:ext cx="1607959" cy="559290"/>
          </a:xfrm>
          <a:prstGeom prst="rect">
            <a:avLst/>
          </a:prstGeom>
          <a:ln>
            <a:noFill/>
          </a:ln>
          <a:effectLst/>
        </p:spPr>
      </p:pic>
      <p:pic>
        <p:nvPicPr>
          <p:cNvPr id="23" name="Picture 4" descr="http://www.perfect-coffee-tables.com/images/amazon-oak-steamer-trunk-coffee-table.jpg"/>
          <p:cNvPicPr>
            <a:picLocks noChangeAspect="1" noChangeArrowheads="1"/>
          </p:cNvPicPr>
          <p:nvPr/>
        </p:nvPicPr>
        <p:blipFill>
          <a:blip r:embed="rId8" cstate="email">
            <a:clrChange>
              <a:clrFrom>
                <a:srgbClr val="EAE8D1"/>
              </a:clrFrom>
              <a:clrTo>
                <a:srgbClr val="EAE8D1">
                  <a:alpha val="0"/>
                </a:srgbClr>
              </a:clrTo>
            </a:clrChange>
            <a:extLst>
              <a:ext uri="{BEBA8EAE-BF5A-486C-A8C5-ECC9F3942E4B}">
                <a14:imgProps xmlns:a14="http://schemas.microsoft.com/office/drawing/2010/main">
                  <a14:imgLayer r:embed="rId9">
                    <a14:imgEffect>
                      <a14:backgroundRemoval t="2500" b="94643" l="0" r="100000">
                        <a14:backgroundMark x1="30714" y1="22500" x2="30714" y2="22500"/>
                      </a14:backgroundRemoval>
                    </a14:imgEffect>
                  </a14:imgLayer>
                </a14:imgProps>
              </a:ext>
              <a:ext uri="{28A0092B-C50C-407E-A947-70E740481C1C}">
                <a14:useLocalDpi xmlns:a14="http://schemas.microsoft.com/office/drawing/2010/main"/>
              </a:ext>
            </a:extLst>
          </a:blip>
          <a:srcRect/>
          <a:stretch>
            <a:fillRect/>
          </a:stretch>
        </p:blipFill>
        <p:spPr bwMode="gray">
          <a:xfrm>
            <a:off x="1906921" y="2888183"/>
            <a:ext cx="698039" cy="496568"/>
          </a:xfrm>
          <a:prstGeom prst="rect">
            <a:avLst/>
          </a:prstGeom>
          <a:ln>
            <a:noFill/>
          </a:ln>
          <a:effectLst>
            <a:outerShdw blurRad="292100" dist="139700" dir="2700000" algn="tl" rotWithShape="0">
              <a:srgbClr val="333333">
                <a:alpha val="65000"/>
              </a:srgbClr>
            </a:outerShdw>
          </a:effectLst>
        </p:spPr>
      </p:pic>
      <p:pic>
        <p:nvPicPr>
          <p:cNvPr id="24" name="Picture 6" descr="http://t0.gstatic.com/images?q=tbn:0waQiMlVpKQvfM:http://www.cs.sunysb.edu/%7Esion/projects/images/ibm.jpg">
            <a:hlinkClick r:id="rId10"/>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gray">
          <a:xfrm>
            <a:off x="3493499" y="3493698"/>
            <a:ext cx="1053718" cy="562902"/>
          </a:xfrm>
          <a:prstGeom prst="rect">
            <a:avLst/>
          </a:prstGeom>
          <a:ln>
            <a:noFill/>
          </a:ln>
          <a:effectLst/>
        </p:spPr>
      </p:pic>
      <p:sp>
        <p:nvSpPr>
          <p:cNvPr id="26" name="Rectangle 25"/>
          <p:cNvSpPr/>
          <p:nvPr/>
        </p:nvSpPr>
        <p:spPr bwMode="gray">
          <a:xfrm>
            <a:off x="3382012" y="1842540"/>
            <a:ext cx="1276692" cy="461665"/>
          </a:xfrm>
          <a:prstGeom prst="rect">
            <a:avLst/>
          </a:prstGeom>
        </p:spPr>
        <p:txBody>
          <a:bodyPr wrap="square">
            <a:spAutoFit/>
          </a:bodyPr>
          <a:lstStyle/>
          <a:p>
            <a:pPr algn="ctr"/>
            <a:r>
              <a:rPr lang="en-US" sz="2400" b="1" dirty="0">
                <a:solidFill>
                  <a:schemeClr val="bg2"/>
                </a:solidFill>
                <a:latin typeface="Verdana" pitchFamily="34" charset="0"/>
              </a:rPr>
              <a:t>2</a:t>
            </a:r>
            <a:r>
              <a:rPr lang="en-US" sz="2400" b="1" dirty="0" smtClean="0">
                <a:solidFill>
                  <a:schemeClr val="bg2"/>
                </a:solidFill>
                <a:latin typeface="Verdana" pitchFamily="34" charset="0"/>
              </a:rPr>
              <a:t> </a:t>
            </a:r>
            <a:r>
              <a:rPr lang="en-US" sz="2400" b="1" dirty="0">
                <a:solidFill>
                  <a:schemeClr val="bg2"/>
                </a:solidFill>
                <a:latin typeface="Verdana" pitchFamily="34" charset="0"/>
              </a:rPr>
              <a:t>P</a:t>
            </a:r>
            <a:r>
              <a:rPr lang="en-US" sz="2400" b="1" dirty="0" smtClean="0">
                <a:solidFill>
                  <a:schemeClr val="bg2"/>
                </a:solidFill>
                <a:latin typeface="Verdana" pitchFamily="34" charset="0"/>
              </a:rPr>
              <a:t>B</a:t>
            </a:r>
            <a:endParaRPr lang="en-US" sz="2400" b="1" dirty="0">
              <a:solidFill>
                <a:schemeClr val="bg2"/>
              </a:solidFill>
              <a:latin typeface="Verdana" pitchFamily="34" charset="0"/>
            </a:endParaRPr>
          </a:p>
        </p:txBody>
      </p:sp>
      <p:pic>
        <p:nvPicPr>
          <p:cNvPr id="32" name="Picture 31" descr="Cargo container.jpg"/>
          <p:cNvPicPr>
            <a:picLocks noChangeAspect="1"/>
          </p:cNvPicPr>
          <p:nvPr/>
        </p:nvPicPr>
        <p:blipFill>
          <a:blip r:embed="rId12" cstate="email">
            <a:extLst>
              <a:ext uri="{BEBA8EAE-BF5A-486C-A8C5-ECC9F3942E4B}">
                <a14:imgProps xmlns:a14="http://schemas.microsoft.com/office/drawing/2010/main">
                  <a14:imgLayer r:embed="rId13">
                    <a14:imgEffect>
                      <a14:backgroundRemoval t="8669" b="90093" l="6512" r="94419"/>
                    </a14:imgEffect>
                  </a14:imgLayer>
                </a14:imgProps>
              </a:ext>
              <a:ext uri="{28A0092B-C50C-407E-A947-70E740481C1C}">
                <a14:useLocalDpi xmlns:a14="http://schemas.microsoft.com/office/drawing/2010/main"/>
              </a:ext>
            </a:extLst>
          </a:blip>
          <a:srcRect/>
          <a:stretch>
            <a:fillRect/>
          </a:stretch>
        </p:blipFill>
        <p:spPr bwMode="gray">
          <a:xfrm>
            <a:off x="3225675" y="2368313"/>
            <a:ext cx="1589367" cy="1174659"/>
          </a:xfrm>
          <a:prstGeom prst="rect">
            <a:avLst/>
          </a:prstGeom>
          <a:ln>
            <a:noFill/>
          </a:ln>
          <a:effectLst>
            <a:outerShdw blurRad="292100" dist="139700" dir="2700000" algn="tl" rotWithShape="0">
              <a:srgbClr val="333333">
                <a:alpha val="65000"/>
              </a:srgbClr>
            </a:outerShdw>
          </a:effectLst>
        </p:spPr>
      </p:pic>
      <p:grpSp>
        <p:nvGrpSpPr>
          <p:cNvPr id="2" name="Group 5"/>
          <p:cNvGrpSpPr/>
          <p:nvPr/>
        </p:nvGrpSpPr>
        <p:grpSpPr bwMode="gray">
          <a:xfrm>
            <a:off x="4897012" y="1183579"/>
            <a:ext cx="4118633" cy="2804514"/>
            <a:chOff x="4992706" y="1208509"/>
            <a:chExt cx="4118633" cy="2804514"/>
          </a:xfrm>
        </p:grpSpPr>
        <p:sp>
          <p:nvSpPr>
            <p:cNvPr id="34" name="Rectangle 33"/>
            <p:cNvSpPr/>
            <p:nvPr/>
          </p:nvSpPr>
          <p:spPr bwMode="gray">
            <a:xfrm>
              <a:off x="6413676" y="1208509"/>
              <a:ext cx="1276692" cy="461665"/>
            </a:xfrm>
            <a:prstGeom prst="rect">
              <a:avLst/>
            </a:prstGeom>
          </p:spPr>
          <p:txBody>
            <a:bodyPr wrap="square">
              <a:spAutoFit/>
            </a:bodyPr>
            <a:lstStyle/>
            <a:p>
              <a:pPr algn="ctr"/>
              <a:r>
                <a:rPr lang="en-US" sz="2400" b="1" dirty="0" smtClean="0">
                  <a:solidFill>
                    <a:schemeClr val="tx2"/>
                  </a:solidFill>
                  <a:latin typeface="Verdana" pitchFamily="34" charset="0"/>
                </a:rPr>
                <a:t>15 PB</a:t>
              </a:r>
              <a:endParaRPr lang="en-US" sz="2400" b="1" dirty="0">
                <a:solidFill>
                  <a:schemeClr val="tx2"/>
                </a:solidFill>
                <a:latin typeface="Verdana" pitchFamily="34" charset="0"/>
              </a:endParaRPr>
            </a:p>
          </p:txBody>
        </p:sp>
        <p:pic>
          <p:nvPicPr>
            <p:cNvPr id="35" name="Picture 3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bwMode="gray">
            <a:xfrm>
              <a:off x="6390665" y="3587134"/>
              <a:ext cx="1322714" cy="425889"/>
            </a:xfrm>
            <a:prstGeom prst="roundRect">
              <a:avLst>
                <a:gd name="adj" fmla="val 16667"/>
              </a:avLst>
            </a:prstGeom>
            <a:ln>
              <a:noFill/>
            </a:ln>
            <a:effectLst/>
          </p:spPr>
        </p:pic>
        <p:pic>
          <p:nvPicPr>
            <p:cNvPr id="36" name="Picture 35" descr="Cargo Ship.jpg"/>
            <p:cNvPicPr>
              <a:picLocks noChangeAspect="1"/>
            </p:cNvPicPr>
            <p:nvPr/>
          </p:nvPicPr>
          <p:blipFill>
            <a:blip r:embed="rId15" cstate="email">
              <a:extLst>
                <a:ext uri="{BEBA8EAE-BF5A-486C-A8C5-ECC9F3942E4B}">
                  <a14:imgProps xmlns:a14="http://schemas.microsoft.com/office/drawing/2010/main">
                    <a14:imgLayer r:embed="rId16">
                      <a14:imgEffect>
                        <a14:backgroundRemoval t="9934" b="95364" l="1770" r="98230"/>
                      </a14:imgEffect>
                    </a14:imgLayer>
                  </a14:imgProps>
                </a:ext>
                <a:ext uri="{28A0092B-C50C-407E-A947-70E740481C1C}">
                  <a14:useLocalDpi xmlns:a14="http://schemas.microsoft.com/office/drawing/2010/main"/>
                </a:ext>
              </a:extLst>
            </a:blip>
            <a:srcRect/>
            <a:stretch>
              <a:fillRect/>
            </a:stretch>
          </p:blipFill>
          <p:spPr bwMode="gray">
            <a:xfrm>
              <a:off x="4992706" y="1633181"/>
              <a:ext cx="4118633" cy="183882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2005172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20"/>
                                        </p:tgtEl>
                                      </p:cBhvr>
                                      <p:by x="25000" y="25000"/>
                                    </p:animScale>
                                  </p:childTnLst>
                                </p:cTn>
                              </p:par>
                              <p:par>
                                <p:cTn id="12" presetID="42" presetClass="path" presetSubtype="0" accel="50000" decel="50000" fill="hold" grpId="0" nodeType="withEffect">
                                  <p:stCondLst>
                                    <p:cond delay="0"/>
                                  </p:stCondLst>
                                  <p:childTnLst>
                                    <p:animMotion origin="layout" path="M -1.94444E-6 4.81481E-6 L -1.94444E-6 0.06882 " pathEditMode="relative" rAng="0" ptsTypes="AA">
                                      <p:cBhvr>
                                        <p:cTn id="13" dur="2000" fill="hold"/>
                                        <p:tgtEl>
                                          <p:spTgt spid="19"/>
                                        </p:tgtEl>
                                        <p:attrNameLst>
                                          <p:attrName>ppt_x</p:attrName>
                                          <p:attrName>ppt_y</p:attrName>
                                        </p:attrNameLst>
                                      </p:cBhvr>
                                      <p:rCtr x="0" y="3426"/>
                                    </p:animMotion>
                                  </p:childTnLst>
                                </p:cTn>
                              </p:par>
                              <p:par>
                                <p:cTn id="14" presetID="6" presetClass="emph" presetSubtype="0" fill="hold" nodeType="withEffect">
                                  <p:stCondLst>
                                    <p:cond delay="0"/>
                                  </p:stCondLst>
                                  <p:childTnLst>
                                    <p:animScale>
                                      <p:cBhvr>
                                        <p:cTn id="15" dur="2000" fill="hold"/>
                                        <p:tgtEl>
                                          <p:spTgt spid="23"/>
                                        </p:tgtEl>
                                      </p:cBhvr>
                                      <p:by x="25000" y="25000"/>
                                    </p:animScale>
                                  </p:childTnLst>
                                </p:cTn>
                              </p:par>
                              <p:par>
                                <p:cTn id="16" presetID="42" presetClass="path" presetSubtype="0" accel="50000" decel="50000" fill="hold" grpId="0" nodeType="withEffect">
                                  <p:stCondLst>
                                    <p:cond delay="0"/>
                                  </p:stCondLst>
                                  <p:childTnLst>
                                    <p:animMotion origin="layout" path="M -3.05556E-6 -3.7037E-6 L 0.00035 0.06019 " pathEditMode="relative" rAng="0" ptsTypes="AA">
                                      <p:cBhvr>
                                        <p:cTn id="17" dur="2000" fill="hold"/>
                                        <p:tgtEl>
                                          <p:spTgt spid="21"/>
                                        </p:tgtEl>
                                        <p:attrNameLst>
                                          <p:attrName>ppt_x</p:attrName>
                                          <p:attrName>ppt_y</p:attrName>
                                        </p:attrNameLst>
                                      </p:cBhvr>
                                      <p:rCtr x="17" y="2994"/>
                                    </p:animMotion>
                                  </p:childTnLst>
                                </p:cTn>
                              </p:par>
                              <p:par>
                                <p:cTn id="18" presetID="6" presetClass="emph" presetSubtype="0" fill="hold" nodeType="withEffect">
                                  <p:stCondLst>
                                    <p:cond delay="0"/>
                                  </p:stCondLst>
                                  <p:childTnLst>
                                    <p:animScale>
                                      <p:cBhvr>
                                        <p:cTn id="19" dur="2000" fill="hold"/>
                                        <p:tgtEl>
                                          <p:spTgt spid="32"/>
                                        </p:tgtEl>
                                      </p:cBhvr>
                                      <p:by x="50000" y="50000"/>
                                    </p:animScale>
                                  </p:childTnLst>
                                </p:cTn>
                              </p:par>
                              <p:par>
                                <p:cTn id="20" presetID="42" presetClass="path" presetSubtype="0" accel="50000" decel="50000" fill="hold" grpId="0" nodeType="withEffect">
                                  <p:stCondLst>
                                    <p:cond delay="0"/>
                                  </p:stCondLst>
                                  <p:childTnLst>
                                    <p:animMotion origin="layout" path="M -3.33333E-6 3.95062E-6 L -3.33333E-6 0.09598 " pathEditMode="relative" rAng="0" ptsTypes="AA">
                                      <p:cBhvr>
                                        <p:cTn id="21" dur="2000" fill="hold"/>
                                        <p:tgtEl>
                                          <p:spTgt spid="26"/>
                                        </p:tgtEl>
                                        <p:attrNameLst>
                                          <p:attrName>ppt_x</p:attrName>
                                          <p:attrName>ppt_y</p:attrName>
                                        </p:attrNameLst>
                                      </p:cBhvr>
                                      <p:rCtr x="0" y="4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3" y="267951"/>
            <a:ext cx="8583419" cy="460375"/>
          </a:xfrm>
        </p:spPr>
        <p:txBody>
          <a:bodyPr/>
          <a:lstStyle/>
          <a:p>
            <a:r>
              <a:rPr lang="en-US" dirty="0" smtClean="0"/>
              <a:t>A New Approach For Distributed Big Data </a:t>
            </a:r>
            <a:endParaRPr lang="en-US" dirty="0"/>
          </a:p>
        </p:txBody>
      </p:sp>
      <p:sp>
        <p:nvSpPr>
          <p:cNvPr id="94" name="Content Placeholder 103"/>
          <p:cNvSpPr txBox="1">
            <a:spLocks/>
          </p:cNvSpPr>
          <p:nvPr/>
        </p:nvSpPr>
        <p:spPr bwMode="gray">
          <a:xfrm>
            <a:off x="1060273" y="3384945"/>
            <a:ext cx="2991396" cy="1100301"/>
          </a:xfrm>
          <a:prstGeom prst="rect">
            <a:avLst/>
          </a:prstGeom>
          <a:noFill/>
        </p:spPr>
        <p:txBody>
          <a:bodyPr wrap="none" lIns="0" tIns="0" rIns="0" bIns="0" anchor="t" anchorCtr="0">
            <a:spAutoFit/>
          </a:bodyPr>
          <a:lstStyle/>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Disparate Systems</a:t>
            </a:r>
          </a:p>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Manual Administration</a:t>
            </a:r>
          </a:p>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One Tenant, Many Systems</a:t>
            </a:r>
          </a:p>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IT Provisioned Storage</a:t>
            </a:r>
            <a:endParaRPr kumimoji="0" lang="en-US" sz="1600" b="0" i="0" u="none" strike="noStrike" kern="1200" cap="none" spc="0" normalizeH="0" baseline="0" noProof="0" dirty="0">
              <a:ln>
                <a:noFill/>
              </a:ln>
              <a:solidFill>
                <a:srgbClr val="4D4D4D"/>
              </a:solidFill>
              <a:effectLst/>
              <a:uLnTx/>
              <a:uFillTx/>
              <a:latin typeface="Verdana" pitchFamily="34" charset="0"/>
              <a:ea typeface="+mn-ea"/>
              <a:cs typeface="+mn-cs"/>
            </a:endParaRPr>
          </a:p>
        </p:txBody>
      </p:sp>
      <p:sp>
        <p:nvSpPr>
          <p:cNvPr id="95" name="Content Placeholder 113"/>
          <p:cNvSpPr txBox="1">
            <a:spLocks/>
          </p:cNvSpPr>
          <p:nvPr/>
        </p:nvSpPr>
        <p:spPr bwMode="gray">
          <a:xfrm>
            <a:off x="4860035" y="3384945"/>
            <a:ext cx="3437031" cy="1100301"/>
          </a:xfrm>
          <a:prstGeom prst="rect">
            <a:avLst/>
          </a:prstGeom>
          <a:noFill/>
        </p:spPr>
        <p:txBody>
          <a:bodyPr wrap="none" lIns="0" tIns="0" rIns="0" bIns="0" anchor="t" anchorCtr="0">
            <a:spAutoFit/>
          </a:bodyPr>
          <a:lstStyle/>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Single System Across Locations</a:t>
            </a:r>
          </a:p>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Automated Policies </a:t>
            </a:r>
          </a:p>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Many Tenants One System</a:t>
            </a:r>
          </a:p>
          <a:p>
            <a:pPr marL="171450" marR="0" lvl="1" indent="-171450" algn="l" defTabSz="914400" rtl="0" eaLnBrk="1" fontAlgn="auto" latinLnBrk="0" hangingPunct="1">
              <a:lnSpc>
                <a:spcPct val="100000"/>
              </a:lnSpc>
              <a:spcBef>
                <a:spcPts val="300"/>
              </a:spcBef>
              <a:spcAft>
                <a:spcPts val="0"/>
              </a:spcAft>
              <a:buClr>
                <a:srgbClr val="3892D0"/>
              </a:buClr>
              <a:buSzTx/>
              <a:buFont typeface="Arial" pitchFamily="34" charset="0"/>
              <a:buChar char="•"/>
              <a:tabLst/>
              <a:defRPr/>
            </a:pPr>
            <a:r>
              <a:rPr kumimoji="0" lang="en-US" sz="1600" b="0" i="0" u="none" strike="noStrike" kern="1200" cap="none" spc="0" normalizeH="0" baseline="0" noProof="0" dirty="0" smtClean="0">
                <a:ln>
                  <a:noFill/>
                </a:ln>
                <a:solidFill>
                  <a:srgbClr val="4D4D4D"/>
                </a:solidFill>
                <a:effectLst/>
                <a:uLnTx/>
                <a:uFillTx/>
                <a:latin typeface="Verdana" pitchFamily="34" charset="0"/>
                <a:ea typeface="+mn-ea"/>
                <a:cs typeface="+mn-cs"/>
              </a:rPr>
              <a:t>Self-Service Access</a:t>
            </a:r>
            <a:endParaRPr kumimoji="0" lang="en-US" sz="1600" b="0" i="0" u="none" strike="noStrike" kern="1200" cap="none" spc="0" normalizeH="0" baseline="0" noProof="0" dirty="0">
              <a:ln>
                <a:noFill/>
              </a:ln>
              <a:solidFill>
                <a:srgbClr val="4D4D4D"/>
              </a:solidFill>
              <a:effectLst/>
              <a:uLnTx/>
              <a:uFillTx/>
              <a:latin typeface="Verdana" pitchFamily="34" charset="0"/>
              <a:ea typeface="+mn-ea"/>
              <a:cs typeface="+mn-cs"/>
            </a:endParaRPr>
          </a:p>
        </p:txBody>
      </p:sp>
      <p:grpSp>
        <p:nvGrpSpPr>
          <p:cNvPr id="3" name="Group 227"/>
          <p:cNvGrpSpPr/>
          <p:nvPr/>
        </p:nvGrpSpPr>
        <p:grpSpPr bwMode="gray">
          <a:xfrm>
            <a:off x="942975" y="901147"/>
            <a:ext cx="3225992" cy="2000662"/>
            <a:chOff x="1057973" y="1057630"/>
            <a:chExt cx="2637921" cy="1635958"/>
          </a:xfrm>
        </p:grpSpPr>
        <p:sp>
          <p:nvSpPr>
            <p:cNvPr id="97" name="Text Box 67"/>
            <p:cNvSpPr txBox="1">
              <a:spLocks noChangeArrowheads="1"/>
            </p:cNvSpPr>
            <p:nvPr/>
          </p:nvSpPr>
          <p:spPr bwMode="gray">
            <a:xfrm>
              <a:off x="1277681" y="1057630"/>
              <a:ext cx="311969" cy="158553"/>
            </a:xfrm>
            <a:prstGeom prst="rect">
              <a:avLst/>
            </a:prstGeom>
            <a:noFill/>
            <a:ln w="19050">
              <a:noFill/>
              <a:prstDash val="solid"/>
              <a:miter lim="800000"/>
              <a:headEnd/>
              <a:tailEnd/>
            </a:ln>
            <a:effectLst/>
          </p:spPr>
          <p:txBody>
            <a:bodyPr wrap="none" lIns="0" tIns="0" rIns="0" bIns="0">
              <a:spAutoFit/>
            </a:bodyPr>
            <a:lstStyle/>
            <a:p>
              <a:pPr marL="0" marR="0" lvl="0" indent="0" algn="ctr" defTabSz="914400" eaLnBrk="1" fontAlgn="auto" latinLnBrk="0" hangingPunct="1">
                <a:lnSpc>
                  <a:spcPct val="90000"/>
                </a:lnSpc>
                <a:spcBef>
                  <a:spcPct val="35000"/>
                </a:spcBef>
                <a:spcAft>
                  <a:spcPts val="0"/>
                </a:spcAft>
                <a:buClr>
                  <a:srgbClr val="A1C9E6"/>
                </a:buClr>
                <a:buSzPct val="75000"/>
                <a:buFont typeface="Wingdings" pitchFamily="2" charset="2"/>
                <a:buNone/>
                <a:tabLst/>
                <a:defRPr/>
              </a:pPr>
              <a:r>
                <a:rPr kumimoji="0" lang="en-US" sz="1400" b="1" i="0" u="none" strike="noStrike" kern="0" cap="none" spc="0" normalizeH="0" baseline="0" noProof="0" dirty="0" smtClean="0">
                  <a:ln>
                    <a:noFill/>
                  </a:ln>
                  <a:solidFill>
                    <a:srgbClr val="4D4D4D"/>
                  </a:solidFill>
                  <a:effectLst/>
                  <a:uLnTx/>
                  <a:uFillTx/>
                  <a:latin typeface="Verdana" pitchFamily="34" charset="0"/>
                </a:rPr>
                <a:t>L.A.</a:t>
              </a:r>
              <a:endParaRPr kumimoji="0" lang="en-US" sz="1000" b="1" i="0" u="none" strike="noStrike" kern="0" cap="none" spc="0" normalizeH="0" baseline="0" noProof="0" dirty="0">
                <a:ln>
                  <a:noFill/>
                </a:ln>
                <a:solidFill>
                  <a:srgbClr val="4D4D4D"/>
                </a:solidFill>
                <a:effectLst/>
                <a:uLnTx/>
                <a:uFillTx/>
                <a:latin typeface="Verdana" pitchFamily="34" charset="0"/>
              </a:endParaRPr>
            </a:p>
          </p:txBody>
        </p:sp>
        <p:sp>
          <p:nvSpPr>
            <p:cNvPr id="98" name="Text Box 67"/>
            <p:cNvSpPr txBox="1">
              <a:spLocks noChangeArrowheads="1"/>
            </p:cNvSpPr>
            <p:nvPr/>
          </p:nvSpPr>
          <p:spPr bwMode="gray">
            <a:xfrm>
              <a:off x="1980949" y="1057630"/>
              <a:ext cx="689476" cy="158553"/>
            </a:xfrm>
            <a:prstGeom prst="rect">
              <a:avLst/>
            </a:prstGeom>
            <a:noFill/>
            <a:ln w="19050">
              <a:noFill/>
              <a:prstDash val="solid"/>
              <a:miter lim="800000"/>
              <a:headEnd/>
              <a:tailEnd/>
            </a:ln>
            <a:effectLst/>
          </p:spPr>
          <p:txBody>
            <a:bodyPr wrap="none" lIns="0" tIns="0" rIns="0" bIns="0">
              <a:spAutoFit/>
            </a:bodyPr>
            <a:lstStyle/>
            <a:p>
              <a:pPr marL="0" marR="0" lvl="0" indent="0" algn="ctr" defTabSz="914400" eaLnBrk="1" fontAlgn="auto" latinLnBrk="0" hangingPunct="1">
                <a:lnSpc>
                  <a:spcPct val="90000"/>
                </a:lnSpc>
                <a:spcBef>
                  <a:spcPct val="35000"/>
                </a:spcBef>
                <a:spcAft>
                  <a:spcPts val="0"/>
                </a:spcAft>
                <a:buClr>
                  <a:srgbClr val="A1C9E6"/>
                </a:buClr>
                <a:buSzPct val="75000"/>
                <a:buFont typeface="Wingdings" pitchFamily="2" charset="2"/>
                <a:buNone/>
                <a:tabLst/>
                <a:defRPr/>
              </a:pPr>
              <a:r>
                <a:rPr kumimoji="0" lang="en-US" sz="1400" b="1" i="0" u="none" strike="noStrike" kern="0" cap="none" spc="0" normalizeH="0" baseline="0" noProof="0" dirty="0" smtClean="0">
                  <a:ln>
                    <a:noFill/>
                  </a:ln>
                  <a:solidFill>
                    <a:srgbClr val="4D4D4D"/>
                  </a:solidFill>
                  <a:effectLst/>
                  <a:uLnTx/>
                  <a:uFillTx/>
                  <a:latin typeface="Verdana" pitchFamily="34" charset="0"/>
                </a:rPr>
                <a:t>BOSTON</a:t>
              </a:r>
              <a:endParaRPr kumimoji="0" lang="en-US" sz="1000" b="1" i="0" u="none" strike="noStrike" kern="0" cap="none" spc="0" normalizeH="0" baseline="0" noProof="0" dirty="0">
                <a:ln>
                  <a:noFill/>
                </a:ln>
                <a:solidFill>
                  <a:srgbClr val="4D4D4D"/>
                </a:solidFill>
                <a:effectLst/>
                <a:uLnTx/>
                <a:uFillTx/>
                <a:latin typeface="Verdana" pitchFamily="34" charset="0"/>
              </a:endParaRPr>
            </a:p>
          </p:txBody>
        </p:sp>
        <p:sp>
          <p:nvSpPr>
            <p:cNvPr id="99" name="Text Box 67"/>
            <p:cNvSpPr txBox="1">
              <a:spLocks noChangeArrowheads="1"/>
            </p:cNvSpPr>
            <p:nvPr/>
          </p:nvSpPr>
          <p:spPr bwMode="gray">
            <a:xfrm>
              <a:off x="2930700" y="1057630"/>
              <a:ext cx="713070" cy="158553"/>
            </a:xfrm>
            <a:prstGeom prst="rect">
              <a:avLst/>
            </a:prstGeom>
            <a:noFill/>
            <a:ln w="19050">
              <a:noFill/>
              <a:prstDash val="solid"/>
              <a:miter lim="800000"/>
              <a:headEnd/>
              <a:tailEnd/>
            </a:ln>
            <a:effectLst/>
          </p:spPr>
          <p:txBody>
            <a:bodyPr wrap="none" lIns="0" tIns="0" rIns="0" bIns="0">
              <a:spAutoFit/>
            </a:bodyPr>
            <a:lstStyle/>
            <a:p>
              <a:pPr marL="0" marR="0" lvl="0" indent="0" algn="ctr" defTabSz="914400" eaLnBrk="1" fontAlgn="auto" latinLnBrk="0" hangingPunct="1">
                <a:lnSpc>
                  <a:spcPct val="90000"/>
                </a:lnSpc>
                <a:spcBef>
                  <a:spcPct val="35000"/>
                </a:spcBef>
                <a:spcAft>
                  <a:spcPts val="0"/>
                </a:spcAft>
                <a:buClr>
                  <a:srgbClr val="A1C9E6"/>
                </a:buClr>
                <a:buSzPct val="75000"/>
                <a:buFont typeface="Wingdings" pitchFamily="2" charset="2"/>
                <a:buNone/>
                <a:tabLst/>
                <a:defRPr/>
              </a:pPr>
              <a:r>
                <a:rPr kumimoji="0" lang="en-US" sz="1400" b="1" i="0" u="none" strike="noStrike" kern="0" cap="none" spc="0" normalizeH="0" baseline="0" noProof="0" dirty="0" smtClean="0">
                  <a:ln>
                    <a:noFill/>
                  </a:ln>
                  <a:solidFill>
                    <a:srgbClr val="4D4D4D"/>
                  </a:solidFill>
                  <a:effectLst/>
                  <a:uLnTx/>
                  <a:uFillTx/>
                  <a:latin typeface="Verdana" pitchFamily="34" charset="0"/>
                </a:rPr>
                <a:t>LONDON</a:t>
              </a:r>
              <a:endParaRPr kumimoji="0" lang="en-US" sz="1000" b="1" i="0" u="none" strike="noStrike" kern="0" cap="none" spc="0" normalizeH="0" baseline="0" noProof="0" dirty="0">
                <a:ln>
                  <a:noFill/>
                </a:ln>
                <a:solidFill>
                  <a:srgbClr val="4D4D4D"/>
                </a:solidFill>
                <a:effectLst/>
                <a:uLnTx/>
                <a:uFillTx/>
                <a:latin typeface="Verdana" pitchFamily="34" charset="0"/>
              </a:endParaRPr>
            </a:p>
          </p:txBody>
        </p:sp>
        <p:grpSp>
          <p:nvGrpSpPr>
            <p:cNvPr id="4" name="Group 164"/>
            <p:cNvGrpSpPr/>
            <p:nvPr/>
          </p:nvGrpSpPr>
          <p:grpSpPr bwMode="gray">
            <a:xfrm>
              <a:off x="1947139" y="1246790"/>
              <a:ext cx="781438" cy="1446798"/>
              <a:chOff x="193868" y="1016000"/>
              <a:chExt cx="1182543" cy="2189427"/>
            </a:xfrm>
          </p:grpSpPr>
          <p:pic>
            <p:nvPicPr>
              <p:cNvPr id="156" name="Picture 155" descr="webpag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193868" y="1016000"/>
                <a:ext cx="1182543" cy="806859"/>
              </a:xfrm>
              <a:prstGeom prst="rect">
                <a:avLst/>
              </a:prstGeom>
              <a:ln w="19050">
                <a:noFill/>
                <a:prstDash val="solid"/>
              </a:ln>
            </p:spPr>
          </p:pic>
          <p:pic>
            <p:nvPicPr>
              <p:cNvPr id="157" name="Picture 156"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314234" y="2053287"/>
                <a:ext cx="253121" cy="576070"/>
              </a:xfrm>
              <a:prstGeom prst="rect">
                <a:avLst/>
              </a:prstGeom>
              <a:ln w="19050">
                <a:noFill/>
                <a:prstDash val="solid"/>
              </a:ln>
            </p:spPr>
          </p:pic>
          <p:pic>
            <p:nvPicPr>
              <p:cNvPr id="158" name="Picture 157"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658579" y="2053287"/>
                <a:ext cx="253121" cy="576070"/>
              </a:xfrm>
              <a:prstGeom prst="rect">
                <a:avLst/>
              </a:prstGeom>
              <a:ln w="19050">
                <a:noFill/>
                <a:prstDash val="solid"/>
              </a:ln>
            </p:spPr>
          </p:pic>
          <p:pic>
            <p:nvPicPr>
              <p:cNvPr id="160" name="Picture 159"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1005518" y="2053287"/>
                <a:ext cx="253121" cy="576070"/>
              </a:xfrm>
              <a:prstGeom prst="rect">
                <a:avLst/>
              </a:prstGeom>
              <a:ln w="19050">
                <a:noFill/>
                <a:prstDash val="solid"/>
              </a:ln>
            </p:spPr>
          </p:pic>
          <p:cxnSp>
            <p:nvCxnSpPr>
              <p:cNvPr id="161" name="Straight Connector 160"/>
              <p:cNvCxnSpPr>
                <a:stCxn id="158" idx="0"/>
                <a:endCxn id="156" idx="2"/>
              </p:cNvCxnSpPr>
              <p:nvPr/>
            </p:nvCxnSpPr>
            <p:spPr bwMode="gray">
              <a:xfrm rot="5400000" flipH="1" flipV="1">
                <a:off x="669926" y="1938073"/>
                <a:ext cx="230428" cy="0"/>
              </a:xfrm>
              <a:prstGeom prst="line">
                <a:avLst/>
              </a:prstGeom>
              <a:noFill/>
              <a:ln w="19050" cap="flat" cmpd="sng" algn="ctr">
                <a:solidFill>
                  <a:srgbClr val="3892D0"/>
                </a:solidFill>
                <a:prstDash val="sysDot"/>
              </a:ln>
              <a:effectLst/>
            </p:spPr>
          </p:cxnSp>
          <p:pic>
            <p:nvPicPr>
              <p:cNvPr id="163" name="Picture 162"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09082" y="2917392"/>
                <a:ext cx="263424" cy="288035"/>
              </a:xfrm>
              <a:prstGeom prst="rect">
                <a:avLst/>
              </a:prstGeom>
              <a:ln w="19050">
                <a:noFill/>
                <a:prstDash val="solid"/>
              </a:ln>
            </p:spPr>
          </p:pic>
          <p:pic>
            <p:nvPicPr>
              <p:cNvPr id="164" name="Picture 163"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3427" y="2917392"/>
                <a:ext cx="263424" cy="288035"/>
              </a:xfrm>
              <a:prstGeom prst="rect">
                <a:avLst/>
              </a:prstGeom>
              <a:ln w="19050">
                <a:noFill/>
                <a:prstDash val="solid"/>
              </a:ln>
            </p:spPr>
          </p:pic>
          <p:pic>
            <p:nvPicPr>
              <p:cNvPr id="165" name="Picture 164"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1000366" y="2917392"/>
                <a:ext cx="263424" cy="288035"/>
              </a:xfrm>
              <a:prstGeom prst="rect">
                <a:avLst/>
              </a:prstGeom>
              <a:ln w="19050">
                <a:noFill/>
                <a:prstDash val="solid"/>
              </a:ln>
            </p:spPr>
          </p:pic>
          <p:cxnSp>
            <p:nvCxnSpPr>
              <p:cNvPr id="166" name="Straight Connector 165"/>
              <p:cNvCxnSpPr>
                <a:stCxn id="165" idx="0"/>
                <a:endCxn id="160" idx="2"/>
              </p:cNvCxnSpPr>
              <p:nvPr/>
            </p:nvCxnSpPr>
            <p:spPr bwMode="gray">
              <a:xfrm rot="5400000" flipH="1" flipV="1">
                <a:off x="988061" y="2773375"/>
                <a:ext cx="288035" cy="1"/>
              </a:xfrm>
              <a:prstGeom prst="line">
                <a:avLst/>
              </a:prstGeom>
              <a:noFill/>
              <a:ln w="19050" cap="flat" cmpd="sng" algn="ctr">
                <a:solidFill>
                  <a:srgbClr val="3892D0"/>
                </a:solidFill>
                <a:prstDash val="sysDot"/>
              </a:ln>
              <a:effectLst/>
            </p:spPr>
          </p:cxnSp>
          <p:cxnSp>
            <p:nvCxnSpPr>
              <p:cNvPr id="167" name="Straight Connector 166"/>
              <p:cNvCxnSpPr>
                <a:stCxn id="163" idx="0"/>
                <a:endCxn id="157" idx="2"/>
              </p:cNvCxnSpPr>
              <p:nvPr/>
            </p:nvCxnSpPr>
            <p:spPr bwMode="gray">
              <a:xfrm rot="5400000" flipH="1" flipV="1">
                <a:off x="296777" y="2773375"/>
                <a:ext cx="288035" cy="1"/>
              </a:xfrm>
              <a:prstGeom prst="line">
                <a:avLst/>
              </a:prstGeom>
              <a:noFill/>
              <a:ln w="19050" cap="flat" cmpd="sng" algn="ctr">
                <a:solidFill>
                  <a:srgbClr val="3892D0"/>
                </a:solidFill>
                <a:prstDash val="sysDot"/>
              </a:ln>
              <a:effectLst/>
            </p:spPr>
          </p:cxnSp>
          <p:cxnSp>
            <p:nvCxnSpPr>
              <p:cNvPr id="168" name="Straight Connector 167"/>
              <p:cNvCxnSpPr>
                <a:stCxn id="163" idx="0"/>
              </p:cNvCxnSpPr>
              <p:nvPr/>
            </p:nvCxnSpPr>
            <p:spPr bwMode="gray">
              <a:xfrm rot="5400000" flipH="1" flipV="1">
                <a:off x="655316" y="2457826"/>
                <a:ext cx="245046" cy="674086"/>
              </a:xfrm>
              <a:prstGeom prst="line">
                <a:avLst/>
              </a:prstGeom>
              <a:noFill/>
              <a:ln w="19050" cap="flat" cmpd="sng" algn="ctr">
                <a:solidFill>
                  <a:srgbClr val="3892D0"/>
                </a:solidFill>
                <a:prstDash val="sysDot"/>
              </a:ln>
              <a:effectLst/>
            </p:spPr>
          </p:cxnSp>
          <p:cxnSp>
            <p:nvCxnSpPr>
              <p:cNvPr id="169" name="Straight Connector 168"/>
              <p:cNvCxnSpPr>
                <a:stCxn id="164" idx="0"/>
                <a:endCxn id="160" idx="2"/>
              </p:cNvCxnSpPr>
              <p:nvPr/>
            </p:nvCxnSpPr>
            <p:spPr bwMode="gray">
              <a:xfrm rot="5400000" flipH="1" flipV="1">
                <a:off x="814592" y="2599905"/>
                <a:ext cx="288035" cy="346940"/>
              </a:xfrm>
              <a:prstGeom prst="line">
                <a:avLst/>
              </a:prstGeom>
              <a:noFill/>
              <a:ln w="19050" cap="flat" cmpd="sng" algn="ctr">
                <a:solidFill>
                  <a:srgbClr val="3892D0"/>
                </a:solidFill>
                <a:prstDash val="sysDot"/>
              </a:ln>
              <a:effectLst/>
            </p:spPr>
          </p:cxnSp>
          <p:cxnSp>
            <p:nvCxnSpPr>
              <p:cNvPr id="170" name="Straight Connector 169"/>
              <p:cNvCxnSpPr>
                <a:stCxn id="164" idx="0"/>
                <a:endCxn id="158" idx="2"/>
              </p:cNvCxnSpPr>
              <p:nvPr/>
            </p:nvCxnSpPr>
            <p:spPr bwMode="gray">
              <a:xfrm rot="5400000" flipH="1" flipV="1">
                <a:off x="641122" y="2773375"/>
                <a:ext cx="288035" cy="1"/>
              </a:xfrm>
              <a:prstGeom prst="line">
                <a:avLst/>
              </a:prstGeom>
              <a:noFill/>
              <a:ln w="19050" cap="flat" cmpd="sng" algn="ctr">
                <a:solidFill>
                  <a:srgbClr val="3892D0"/>
                </a:solidFill>
                <a:prstDash val="sysDot"/>
              </a:ln>
              <a:effectLst/>
            </p:spPr>
          </p:cxnSp>
          <p:cxnSp>
            <p:nvCxnSpPr>
              <p:cNvPr id="171" name="Straight Connector 170"/>
              <p:cNvCxnSpPr>
                <a:stCxn id="165" idx="0"/>
                <a:endCxn id="157" idx="2"/>
              </p:cNvCxnSpPr>
              <p:nvPr/>
            </p:nvCxnSpPr>
            <p:spPr bwMode="gray">
              <a:xfrm rot="16200000" flipV="1">
                <a:off x="642420" y="2427733"/>
                <a:ext cx="288035" cy="691283"/>
              </a:xfrm>
              <a:prstGeom prst="line">
                <a:avLst/>
              </a:prstGeom>
              <a:noFill/>
              <a:ln w="19050" cap="flat" cmpd="sng" algn="ctr">
                <a:solidFill>
                  <a:srgbClr val="3892D0"/>
                </a:solidFill>
                <a:prstDash val="sysDot"/>
              </a:ln>
              <a:effectLst/>
            </p:spPr>
          </p:cxnSp>
          <p:cxnSp>
            <p:nvCxnSpPr>
              <p:cNvPr id="172" name="Straight Connector 171"/>
              <p:cNvCxnSpPr>
                <a:stCxn id="164" idx="0"/>
                <a:endCxn id="157" idx="2"/>
              </p:cNvCxnSpPr>
              <p:nvPr/>
            </p:nvCxnSpPr>
            <p:spPr bwMode="gray">
              <a:xfrm rot="16200000" flipV="1">
                <a:off x="468950" y="2601203"/>
                <a:ext cx="288035" cy="344344"/>
              </a:xfrm>
              <a:prstGeom prst="line">
                <a:avLst/>
              </a:prstGeom>
              <a:noFill/>
              <a:ln w="19050" cap="flat" cmpd="sng" algn="ctr">
                <a:solidFill>
                  <a:srgbClr val="3892D0"/>
                </a:solidFill>
                <a:prstDash val="sysDot"/>
              </a:ln>
              <a:effectLst/>
            </p:spPr>
          </p:cxnSp>
          <p:cxnSp>
            <p:nvCxnSpPr>
              <p:cNvPr id="173" name="Straight Connector 172"/>
              <p:cNvCxnSpPr>
                <a:stCxn id="165" idx="0"/>
                <a:endCxn id="158" idx="2"/>
              </p:cNvCxnSpPr>
              <p:nvPr/>
            </p:nvCxnSpPr>
            <p:spPr bwMode="gray">
              <a:xfrm rot="16200000" flipV="1">
                <a:off x="814592" y="2599906"/>
                <a:ext cx="288035" cy="346938"/>
              </a:xfrm>
              <a:prstGeom prst="line">
                <a:avLst/>
              </a:prstGeom>
              <a:noFill/>
              <a:ln w="19050" cap="flat" cmpd="sng" algn="ctr">
                <a:solidFill>
                  <a:srgbClr val="3892D0"/>
                </a:solidFill>
                <a:prstDash val="sysDot"/>
              </a:ln>
              <a:effectLst/>
            </p:spPr>
          </p:cxnSp>
          <p:cxnSp>
            <p:nvCxnSpPr>
              <p:cNvPr id="174" name="Straight Connector 173"/>
              <p:cNvCxnSpPr>
                <a:stCxn id="163" idx="0"/>
                <a:endCxn id="158" idx="2"/>
              </p:cNvCxnSpPr>
              <p:nvPr/>
            </p:nvCxnSpPr>
            <p:spPr bwMode="gray">
              <a:xfrm rot="5400000" flipH="1" flipV="1">
                <a:off x="468950" y="2601202"/>
                <a:ext cx="288035" cy="344346"/>
              </a:xfrm>
              <a:prstGeom prst="line">
                <a:avLst/>
              </a:prstGeom>
              <a:noFill/>
              <a:ln w="19050" cap="flat" cmpd="sng" algn="ctr">
                <a:solidFill>
                  <a:srgbClr val="3892D0"/>
                </a:solidFill>
                <a:prstDash val="sysDot"/>
              </a:ln>
              <a:effectLst/>
            </p:spPr>
          </p:cxnSp>
        </p:grpSp>
        <p:grpSp>
          <p:nvGrpSpPr>
            <p:cNvPr id="5" name="Group 185"/>
            <p:cNvGrpSpPr/>
            <p:nvPr/>
          </p:nvGrpSpPr>
          <p:grpSpPr bwMode="gray">
            <a:xfrm>
              <a:off x="2914456" y="1246789"/>
              <a:ext cx="781438" cy="1446798"/>
              <a:chOff x="193868" y="1016000"/>
              <a:chExt cx="1182543" cy="2189427"/>
            </a:xfrm>
          </p:grpSpPr>
          <p:pic>
            <p:nvPicPr>
              <p:cNvPr id="129" name="Picture 128" descr="webpag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193868" y="1016000"/>
                <a:ext cx="1182543" cy="806859"/>
              </a:xfrm>
              <a:prstGeom prst="rect">
                <a:avLst/>
              </a:prstGeom>
              <a:ln w="19050">
                <a:noFill/>
                <a:prstDash val="solid"/>
              </a:ln>
            </p:spPr>
          </p:pic>
          <p:pic>
            <p:nvPicPr>
              <p:cNvPr id="130" name="Picture 129"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314234" y="2053287"/>
                <a:ext cx="253121" cy="576070"/>
              </a:xfrm>
              <a:prstGeom prst="rect">
                <a:avLst/>
              </a:prstGeom>
              <a:ln w="19050">
                <a:noFill/>
                <a:prstDash val="solid"/>
              </a:ln>
            </p:spPr>
          </p:pic>
          <p:pic>
            <p:nvPicPr>
              <p:cNvPr id="131" name="Picture 130"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658579" y="2053287"/>
                <a:ext cx="253121" cy="576070"/>
              </a:xfrm>
              <a:prstGeom prst="rect">
                <a:avLst/>
              </a:prstGeom>
              <a:ln w="19050">
                <a:noFill/>
                <a:prstDash val="solid"/>
              </a:ln>
            </p:spPr>
          </p:pic>
          <p:pic>
            <p:nvPicPr>
              <p:cNvPr id="136" name="Picture 135"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1005518" y="2053287"/>
                <a:ext cx="253121" cy="576070"/>
              </a:xfrm>
              <a:prstGeom prst="rect">
                <a:avLst/>
              </a:prstGeom>
              <a:ln w="19050">
                <a:noFill/>
                <a:prstDash val="solid"/>
              </a:ln>
            </p:spPr>
          </p:pic>
          <p:cxnSp>
            <p:nvCxnSpPr>
              <p:cNvPr id="137" name="Straight Connector 136"/>
              <p:cNvCxnSpPr>
                <a:stCxn id="131" idx="0"/>
                <a:endCxn id="129" idx="2"/>
              </p:cNvCxnSpPr>
              <p:nvPr/>
            </p:nvCxnSpPr>
            <p:spPr bwMode="gray">
              <a:xfrm rot="5400000" flipH="1" flipV="1">
                <a:off x="669926" y="1938073"/>
                <a:ext cx="230428" cy="0"/>
              </a:xfrm>
              <a:prstGeom prst="line">
                <a:avLst/>
              </a:prstGeom>
              <a:noFill/>
              <a:ln w="19050" cap="flat" cmpd="sng" algn="ctr">
                <a:solidFill>
                  <a:srgbClr val="3892D0"/>
                </a:solidFill>
                <a:prstDash val="sysDot"/>
              </a:ln>
              <a:effectLst/>
            </p:spPr>
          </p:cxnSp>
          <p:pic>
            <p:nvPicPr>
              <p:cNvPr id="142" name="Picture 141"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09082" y="2917392"/>
                <a:ext cx="263424" cy="288035"/>
              </a:xfrm>
              <a:prstGeom prst="rect">
                <a:avLst/>
              </a:prstGeom>
              <a:ln w="19050">
                <a:noFill/>
                <a:prstDash val="solid"/>
              </a:ln>
            </p:spPr>
          </p:pic>
          <p:pic>
            <p:nvPicPr>
              <p:cNvPr id="143" name="Picture 142"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3427" y="2917392"/>
                <a:ext cx="263424" cy="288035"/>
              </a:xfrm>
              <a:prstGeom prst="rect">
                <a:avLst/>
              </a:prstGeom>
              <a:ln w="19050">
                <a:noFill/>
                <a:prstDash val="solid"/>
              </a:ln>
            </p:spPr>
          </p:pic>
          <p:pic>
            <p:nvPicPr>
              <p:cNvPr id="144" name="Picture 143"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1000366" y="2917392"/>
                <a:ext cx="263424" cy="288035"/>
              </a:xfrm>
              <a:prstGeom prst="rect">
                <a:avLst/>
              </a:prstGeom>
              <a:ln w="19050">
                <a:noFill/>
                <a:prstDash val="solid"/>
              </a:ln>
            </p:spPr>
          </p:pic>
          <p:cxnSp>
            <p:nvCxnSpPr>
              <p:cNvPr id="145" name="Straight Connector 144"/>
              <p:cNvCxnSpPr>
                <a:stCxn id="144" idx="0"/>
                <a:endCxn id="136" idx="2"/>
              </p:cNvCxnSpPr>
              <p:nvPr/>
            </p:nvCxnSpPr>
            <p:spPr bwMode="gray">
              <a:xfrm rot="5400000" flipH="1" flipV="1">
                <a:off x="988061" y="2773375"/>
                <a:ext cx="288035" cy="1"/>
              </a:xfrm>
              <a:prstGeom prst="line">
                <a:avLst/>
              </a:prstGeom>
              <a:noFill/>
              <a:ln w="19050" cap="flat" cmpd="sng" algn="ctr">
                <a:solidFill>
                  <a:srgbClr val="3892D0"/>
                </a:solidFill>
                <a:prstDash val="sysDot"/>
              </a:ln>
              <a:effectLst/>
            </p:spPr>
          </p:cxnSp>
          <p:cxnSp>
            <p:nvCxnSpPr>
              <p:cNvPr id="146" name="Straight Connector 145"/>
              <p:cNvCxnSpPr>
                <a:stCxn id="142" idx="0"/>
                <a:endCxn id="130" idx="2"/>
              </p:cNvCxnSpPr>
              <p:nvPr/>
            </p:nvCxnSpPr>
            <p:spPr bwMode="gray">
              <a:xfrm rot="5400000" flipH="1" flipV="1">
                <a:off x="296777" y="2773375"/>
                <a:ext cx="288035" cy="1"/>
              </a:xfrm>
              <a:prstGeom prst="line">
                <a:avLst/>
              </a:prstGeom>
              <a:noFill/>
              <a:ln w="19050" cap="flat" cmpd="sng" algn="ctr">
                <a:solidFill>
                  <a:srgbClr val="3892D0"/>
                </a:solidFill>
                <a:prstDash val="sysDot"/>
              </a:ln>
              <a:effectLst/>
            </p:spPr>
          </p:cxnSp>
          <p:cxnSp>
            <p:nvCxnSpPr>
              <p:cNvPr id="147" name="Straight Connector 146"/>
              <p:cNvCxnSpPr>
                <a:stCxn id="142" idx="0"/>
                <a:endCxn id="136" idx="2"/>
              </p:cNvCxnSpPr>
              <p:nvPr/>
            </p:nvCxnSpPr>
            <p:spPr bwMode="gray">
              <a:xfrm rot="5400000" flipH="1" flipV="1">
                <a:off x="642419" y="2427733"/>
                <a:ext cx="288034" cy="691285"/>
              </a:xfrm>
              <a:prstGeom prst="line">
                <a:avLst/>
              </a:prstGeom>
              <a:noFill/>
              <a:ln w="19050" cap="flat" cmpd="sng" algn="ctr">
                <a:solidFill>
                  <a:srgbClr val="3892D0"/>
                </a:solidFill>
                <a:prstDash val="sysDot"/>
              </a:ln>
              <a:effectLst/>
            </p:spPr>
          </p:cxnSp>
          <p:cxnSp>
            <p:nvCxnSpPr>
              <p:cNvPr id="148" name="Straight Connector 147"/>
              <p:cNvCxnSpPr>
                <a:stCxn id="143" idx="0"/>
                <a:endCxn id="136" idx="2"/>
              </p:cNvCxnSpPr>
              <p:nvPr/>
            </p:nvCxnSpPr>
            <p:spPr bwMode="gray">
              <a:xfrm rot="5400000" flipH="1" flipV="1">
                <a:off x="814592" y="2599905"/>
                <a:ext cx="288035" cy="346940"/>
              </a:xfrm>
              <a:prstGeom prst="line">
                <a:avLst/>
              </a:prstGeom>
              <a:noFill/>
              <a:ln w="19050" cap="flat" cmpd="sng" algn="ctr">
                <a:solidFill>
                  <a:srgbClr val="3892D0"/>
                </a:solidFill>
                <a:prstDash val="sysDot"/>
              </a:ln>
              <a:effectLst/>
            </p:spPr>
          </p:cxnSp>
          <p:cxnSp>
            <p:nvCxnSpPr>
              <p:cNvPr id="149" name="Straight Connector 148"/>
              <p:cNvCxnSpPr>
                <a:stCxn id="143" idx="0"/>
                <a:endCxn id="131" idx="2"/>
              </p:cNvCxnSpPr>
              <p:nvPr/>
            </p:nvCxnSpPr>
            <p:spPr bwMode="gray">
              <a:xfrm rot="5400000" flipH="1" flipV="1">
                <a:off x="641122" y="2773375"/>
                <a:ext cx="288035" cy="1"/>
              </a:xfrm>
              <a:prstGeom prst="line">
                <a:avLst/>
              </a:prstGeom>
              <a:noFill/>
              <a:ln w="19050" cap="flat" cmpd="sng" algn="ctr">
                <a:solidFill>
                  <a:srgbClr val="3892D0"/>
                </a:solidFill>
                <a:prstDash val="sysDot"/>
              </a:ln>
              <a:effectLst/>
            </p:spPr>
          </p:cxnSp>
          <p:cxnSp>
            <p:nvCxnSpPr>
              <p:cNvPr id="152" name="Straight Connector 151"/>
              <p:cNvCxnSpPr>
                <a:stCxn id="144" idx="0"/>
                <a:endCxn id="130" idx="2"/>
              </p:cNvCxnSpPr>
              <p:nvPr/>
            </p:nvCxnSpPr>
            <p:spPr bwMode="gray">
              <a:xfrm rot="16200000" flipV="1">
                <a:off x="642420" y="2427733"/>
                <a:ext cx="288035" cy="691283"/>
              </a:xfrm>
              <a:prstGeom prst="line">
                <a:avLst/>
              </a:prstGeom>
              <a:noFill/>
              <a:ln w="19050" cap="flat" cmpd="sng" algn="ctr">
                <a:solidFill>
                  <a:srgbClr val="3892D0"/>
                </a:solidFill>
                <a:prstDash val="sysDot"/>
              </a:ln>
              <a:effectLst/>
            </p:spPr>
          </p:cxnSp>
          <p:cxnSp>
            <p:nvCxnSpPr>
              <p:cNvPr id="153" name="Straight Connector 152"/>
              <p:cNvCxnSpPr>
                <a:stCxn id="143" idx="0"/>
                <a:endCxn id="130" idx="2"/>
              </p:cNvCxnSpPr>
              <p:nvPr/>
            </p:nvCxnSpPr>
            <p:spPr bwMode="gray">
              <a:xfrm rot="16200000" flipV="1">
                <a:off x="468950" y="2601203"/>
                <a:ext cx="288035" cy="344344"/>
              </a:xfrm>
              <a:prstGeom prst="line">
                <a:avLst/>
              </a:prstGeom>
              <a:noFill/>
              <a:ln w="19050" cap="flat" cmpd="sng" algn="ctr">
                <a:solidFill>
                  <a:srgbClr val="3892D0"/>
                </a:solidFill>
                <a:prstDash val="sysDot"/>
              </a:ln>
              <a:effectLst/>
            </p:spPr>
          </p:cxnSp>
          <p:cxnSp>
            <p:nvCxnSpPr>
              <p:cNvPr id="154" name="Straight Connector 153"/>
              <p:cNvCxnSpPr>
                <a:stCxn id="144" idx="0"/>
                <a:endCxn id="131" idx="2"/>
              </p:cNvCxnSpPr>
              <p:nvPr/>
            </p:nvCxnSpPr>
            <p:spPr bwMode="gray">
              <a:xfrm rot="16200000" flipV="1">
                <a:off x="814592" y="2599906"/>
                <a:ext cx="288035" cy="346938"/>
              </a:xfrm>
              <a:prstGeom prst="line">
                <a:avLst/>
              </a:prstGeom>
              <a:noFill/>
              <a:ln w="19050" cap="flat" cmpd="sng" algn="ctr">
                <a:solidFill>
                  <a:srgbClr val="3892D0"/>
                </a:solidFill>
                <a:prstDash val="sysDot"/>
              </a:ln>
              <a:effectLst/>
            </p:spPr>
          </p:cxnSp>
          <p:cxnSp>
            <p:nvCxnSpPr>
              <p:cNvPr id="155" name="Straight Connector 154"/>
              <p:cNvCxnSpPr>
                <a:stCxn id="142" idx="0"/>
                <a:endCxn id="131" idx="2"/>
              </p:cNvCxnSpPr>
              <p:nvPr/>
            </p:nvCxnSpPr>
            <p:spPr bwMode="gray">
              <a:xfrm rot="5400000" flipH="1" flipV="1">
                <a:off x="468950" y="2601202"/>
                <a:ext cx="288035" cy="344346"/>
              </a:xfrm>
              <a:prstGeom prst="line">
                <a:avLst/>
              </a:prstGeom>
              <a:noFill/>
              <a:ln w="19050" cap="flat" cmpd="sng" algn="ctr">
                <a:solidFill>
                  <a:srgbClr val="3892D0"/>
                </a:solidFill>
                <a:prstDash val="sysDot"/>
              </a:ln>
              <a:effectLst/>
            </p:spPr>
          </p:cxnSp>
        </p:grpSp>
        <p:grpSp>
          <p:nvGrpSpPr>
            <p:cNvPr id="6" name="Group 203"/>
            <p:cNvGrpSpPr/>
            <p:nvPr/>
          </p:nvGrpSpPr>
          <p:grpSpPr bwMode="gray">
            <a:xfrm>
              <a:off x="1057973" y="1246790"/>
              <a:ext cx="781438" cy="1446798"/>
              <a:chOff x="193868" y="1016000"/>
              <a:chExt cx="1182543" cy="2189427"/>
            </a:xfrm>
          </p:grpSpPr>
          <p:pic>
            <p:nvPicPr>
              <p:cNvPr id="106" name="Picture 105" descr="webpag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193868" y="1016000"/>
                <a:ext cx="1182543" cy="806859"/>
              </a:xfrm>
              <a:prstGeom prst="rect">
                <a:avLst/>
              </a:prstGeom>
              <a:ln w="19050">
                <a:noFill/>
                <a:prstDash val="solid"/>
              </a:ln>
            </p:spPr>
          </p:pic>
          <p:pic>
            <p:nvPicPr>
              <p:cNvPr id="107" name="Picture 106"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314234" y="2053287"/>
                <a:ext cx="253121" cy="576070"/>
              </a:xfrm>
              <a:prstGeom prst="rect">
                <a:avLst/>
              </a:prstGeom>
              <a:ln w="19050">
                <a:noFill/>
                <a:prstDash val="solid"/>
              </a:ln>
            </p:spPr>
          </p:pic>
          <p:pic>
            <p:nvPicPr>
              <p:cNvPr id="108" name="Picture 107"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658579" y="2053287"/>
                <a:ext cx="253121" cy="576070"/>
              </a:xfrm>
              <a:prstGeom prst="rect">
                <a:avLst/>
              </a:prstGeom>
              <a:ln w="19050">
                <a:noFill/>
                <a:prstDash val="solid"/>
              </a:ln>
            </p:spPr>
          </p:pic>
          <p:pic>
            <p:nvPicPr>
              <p:cNvPr id="109" name="Picture 108"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1005518" y="2053287"/>
                <a:ext cx="253121" cy="576070"/>
              </a:xfrm>
              <a:prstGeom prst="rect">
                <a:avLst/>
              </a:prstGeom>
              <a:ln w="19050">
                <a:noFill/>
                <a:prstDash val="solid"/>
              </a:ln>
            </p:spPr>
          </p:pic>
          <p:cxnSp>
            <p:nvCxnSpPr>
              <p:cNvPr id="110" name="Straight Connector 109"/>
              <p:cNvCxnSpPr>
                <a:stCxn id="108" idx="0"/>
                <a:endCxn id="106" idx="2"/>
              </p:cNvCxnSpPr>
              <p:nvPr/>
            </p:nvCxnSpPr>
            <p:spPr bwMode="gray">
              <a:xfrm rot="5400000" flipH="1" flipV="1">
                <a:off x="669926" y="1938073"/>
                <a:ext cx="230428" cy="0"/>
              </a:xfrm>
              <a:prstGeom prst="line">
                <a:avLst/>
              </a:prstGeom>
              <a:noFill/>
              <a:ln w="19050" cap="flat" cmpd="sng" algn="ctr">
                <a:solidFill>
                  <a:srgbClr val="3892D0"/>
                </a:solidFill>
                <a:prstDash val="sysDot"/>
              </a:ln>
              <a:effectLst/>
            </p:spPr>
          </p:cxnSp>
          <p:pic>
            <p:nvPicPr>
              <p:cNvPr id="111" name="Picture 110"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09082" y="2917392"/>
                <a:ext cx="263424" cy="288035"/>
              </a:xfrm>
              <a:prstGeom prst="rect">
                <a:avLst/>
              </a:prstGeom>
              <a:ln w="19050">
                <a:noFill/>
                <a:prstDash val="solid"/>
              </a:ln>
            </p:spPr>
          </p:pic>
          <p:pic>
            <p:nvPicPr>
              <p:cNvPr id="112" name="Picture 111"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3427" y="2917392"/>
                <a:ext cx="263424" cy="288035"/>
              </a:xfrm>
              <a:prstGeom prst="rect">
                <a:avLst/>
              </a:prstGeom>
              <a:ln w="19050">
                <a:noFill/>
                <a:prstDash val="solid"/>
              </a:ln>
            </p:spPr>
          </p:pic>
          <p:pic>
            <p:nvPicPr>
              <p:cNvPr id="113" name="Picture 112" descr="disc 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1000366" y="2917392"/>
                <a:ext cx="263424" cy="288035"/>
              </a:xfrm>
              <a:prstGeom prst="rect">
                <a:avLst/>
              </a:prstGeom>
              <a:ln w="19050">
                <a:noFill/>
                <a:prstDash val="solid"/>
              </a:ln>
            </p:spPr>
          </p:pic>
          <p:cxnSp>
            <p:nvCxnSpPr>
              <p:cNvPr id="115" name="Straight Connector 114"/>
              <p:cNvCxnSpPr>
                <a:stCxn id="113" idx="0"/>
                <a:endCxn id="109" idx="2"/>
              </p:cNvCxnSpPr>
              <p:nvPr/>
            </p:nvCxnSpPr>
            <p:spPr bwMode="gray">
              <a:xfrm rot="5400000" flipH="1" flipV="1">
                <a:off x="988061" y="2773375"/>
                <a:ext cx="288035" cy="1"/>
              </a:xfrm>
              <a:prstGeom prst="line">
                <a:avLst/>
              </a:prstGeom>
              <a:noFill/>
              <a:ln w="19050" cap="flat" cmpd="sng" algn="ctr">
                <a:solidFill>
                  <a:srgbClr val="3892D0"/>
                </a:solidFill>
                <a:prstDash val="sysDot"/>
              </a:ln>
              <a:effectLst/>
            </p:spPr>
          </p:cxnSp>
          <p:cxnSp>
            <p:nvCxnSpPr>
              <p:cNvPr id="116" name="Straight Connector 115"/>
              <p:cNvCxnSpPr>
                <a:stCxn id="111" idx="0"/>
                <a:endCxn id="107" idx="2"/>
              </p:cNvCxnSpPr>
              <p:nvPr/>
            </p:nvCxnSpPr>
            <p:spPr bwMode="gray">
              <a:xfrm rot="5400000" flipH="1" flipV="1">
                <a:off x="296777" y="2773375"/>
                <a:ext cx="288035" cy="1"/>
              </a:xfrm>
              <a:prstGeom prst="line">
                <a:avLst/>
              </a:prstGeom>
              <a:noFill/>
              <a:ln w="19050" cap="flat" cmpd="sng" algn="ctr">
                <a:solidFill>
                  <a:srgbClr val="3892D0"/>
                </a:solidFill>
                <a:prstDash val="sysDot"/>
              </a:ln>
              <a:effectLst/>
            </p:spPr>
          </p:cxnSp>
          <p:cxnSp>
            <p:nvCxnSpPr>
              <p:cNvPr id="117" name="Straight Connector 116"/>
              <p:cNvCxnSpPr>
                <a:stCxn id="111" idx="0"/>
                <a:endCxn id="109" idx="2"/>
              </p:cNvCxnSpPr>
              <p:nvPr/>
            </p:nvCxnSpPr>
            <p:spPr bwMode="gray">
              <a:xfrm rot="5400000" flipH="1" flipV="1">
                <a:off x="642419" y="2427733"/>
                <a:ext cx="288034" cy="691285"/>
              </a:xfrm>
              <a:prstGeom prst="line">
                <a:avLst/>
              </a:prstGeom>
              <a:noFill/>
              <a:ln w="19050" cap="flat" cmpd="sng" algn="ctr">
                <a:solidFill>
                  <a:srgbClr val="3892D0"/>
                </a:solidFill>
                <a:prstDash val="sysDot"/>
              </a:ln>
              <a:effectLst/>
            </p:spPr>
          </p:cxnSp>
          <p:cxnSp>
            <p:nvCxnSpPr>
              <p:cNvPr id="118" name="Straight Connector 117"/>
              <p:cNvCxnSpPr>
                <a:stCxn id="112" idx="0"/>
                <a:endCxn id="109" idx="2"/>
              </p:cNvCxnSpPr>
              <p:nvPr/>
            </p:nvCxnSpPr>
            <p:spPr bwMode="gray">
              <a:xfrm rot="5400000" flipH="1" flipV="1">
                <a:off x="814592" y="2599905"/>
                <a:ext cx="288035" cy="346940"/>
              </a:xfrm>
              <a:prstGeom prst="line">
                <a:avLst/>
              </a:prstGeom>
              <a:noFill/>
              <a:ln w="19050" cap="flat" cmpd="sng" algn="ctr">
                <a:solidFill>
                  <a:srgbClr val="3892D0"/>
                </a:solidFill>
                <a:prstDash val="sysDot"/>
              </a:ln>
              <a:effectLst/>
            </p:spPr>
          </p:cxnSp>
          <p:cxnSp>
            <p:nvCxnSpPr>
              <p:cNvPr id="119" name="Straight Connector 118"/>
              <p:cNvCxnSpPr>
                <a:stCxn id="112" idx="0"/>
                <a:endCxn id="108" idx="2"/>
              </p:cNvCxnSpPr>
              <p:nvPr/>
            </p:nvCxnSpPr>
            <p:spPr bwMode="gray">
              <a:xfrm rot="5400000" flipH="1" flipV="1">
                <a:off x="641122" y="2773375"/>
                <a:ext cx="288035" cy="1"/>
              </a:xfrm>
              <a:prstGeom prst="line">
                <a:avLst/>
              </a:prstGeom>
              <a:noFill/>
              <a:ln w="19050" cap="flat" cmpd="sng" algn="ctr">
                <a:solidFill>
                  <a:srgbClr val="3892D0"/>
                </a:solidFill>
                <a:prstDash val="sysDot"/>
              </a:ln>
              <a:effectLst/>
            </p:spPr>
          </p:cxnSp>
          <p:cxnSp>
            <p:nvCxnSpPr>
              <p:cNvPr id="120" name="Straight Connector 119"/>
              <p:cNvCxnSpPr>
                <a:stCxn id="113" idx="0"/>
                <a:endCxn id="107" idx="2"/>
              </p:cNvCxnSpPr>
              <p:nvPr/>
            </p:nvCxnSpPr>
            <p:spPr bwMode="gray">
              <a:xfrm rot="16200000" flipV="1">
                <a:off x="642420" y="2427733"/>
                <a:ext cx="288035" cy="691283"/>
              </a:xfrm>
              <a:prstGeom prst="line">
                <a:avLst/>
              </a:prstGeom>
              <a:noFill/>
              <a:ln w="19050" cap="flat" cmpd="sng" algn="ctr">
                <a:solidFill>
                  <a:srgbClr val="3892D0"/>
                </a:solidFill>
                <a:prstDash val="sysDot"/>
              </a:ln>
              <a:effectLst/>
            </p:spPr>
          </p:cxnSp>
          <p:cxnSp>
            <p:nvCxnSpPr>
              <p:cNvPr id="121" name="Straight Connector 120"/>
              <p:cNvCxnSpPr>
                <a:stCxn id="112" idx="0"/>
                <a:endCxn id="107" idx="2"/>
              </p:cNvCxnSpPr>
              <p:nvPr/>
            </p:nvCxnSpPr>
            <p:spPr bwMode="gray">
              <a:xfrm rot="16200000" flipV="1">
                <a:off x="468950" y="2601203"/>
                <a:ext cx="288035" cy="344344"/>
              </a:xfrm>
              <a:prstGeom prst="line">
                <a:avLst/>
              </a:prstGeom>
              <a:noFill/>
              <a:ln w="19050" cap="flat" cmpd="sng" algn="ctr">
                <a:solidFill>
                  <a:srgbClr val="3892D0"/>
                </a:solidFill>
                <a:prstDash val="sysDot"/>
              </a:ln>
              <a:effectLst/>
            </p:spPr>
          </p:cxnSp>
          <p:cxnSp>
            <p:nvCxnSpPr>
              <p:cNvPr id="123" name="Straight Connector 122"/>
              <p:cNvCxnSpPr>
                <a:stCxn id="113" idx="0"/>
                <a:endCxn id="108" idx="2"/>
              </p:cNvCxnSpPr>
              <p:nvPr/>
            </p:nvCxnSpPr>
            <p:spPr bwMode="gray">
              <a:xfrm rot="16200000" flipV="1">
                <a:off x="814592" y="2599906"/>
                <a:ext cx="288035" cy="346938"/>
              </a:xfrm>
              <a:prstGeom prst="line">
                <a:avLst/>
              </a:prstGeom>
              <a:noFill/>
              <a:ln w="19050" cap="flat" cmpd="sng" algn="ctr">
                <a:solidFill>
                  <a:srgbClr val="3892D0"/>
                </a:solidFill>
                <a:prstDash val="sysDot"/>
              </a:ln>
              <a:effectLst/>
            </p:spPr>
          </p:cxnSp>
          <p:cxnSp>
            <p:nvCxnSpPr>
              <p:cNvPr id="127" name="Straight Connector 126"/>
              <p:cNvCxnSpPr>
                <a:stCxn id="111" idx="0"/>
                <a:endCxn id="108" idx="2"/>
              </p:cNvCxnSpPr>
              <p:nvPr/>
            </p:nvCxnSpPr>
            <p:spPr bwMode="gray">
              <a:xfrm rot="5400000" flipH="1" flipV="1">
                <a:off x="468950" y="2601202"/>
                <a:ext cx="288035" cy="344346"/>
              </a:xfrm>
              <a:prstGeom prst="line">
                <a:avLst/>
              </a:prstGeom>
              <a:noFill/>
              <a:ln w="19050" cap="flat" cmpd="sng" algn="ctr">
                <a:solidFill>
                  <a:srgbClr val="3892D0"/>
                </a:solidFill>
                <a:prstDash val="sysDot"/>
              </a:ln>
              <a:effectLst/>
            </p:spPr>
          </p:cxnSp>
        </p:grpSp>
        <p:cxnSp>
          <p:nvCxnSpPr>
            <p:cNvPr id="103" name="Straight Connector 102"/>
            <p:cNvCxnSpPr>
              <a:stCxn id="165" idx="3"/>
              <a:endCxn id="142" idx="1"/>
            </p:cNvCxnSpPr>
            <p:nvPr/>
          </p:nvCxnSpPr>
          <p:spPr bwMode="gray">
            <a:xfrm flipV="1">
              <a:off x="2654156" y="2598419"/>
              <a:ext cx="336435" cy="1"/>
            </a:xfrm>
            <a:prstGeom prst="line">
              <a:avLst/>
            </a:prstGeom>
            <a:noFill/>
            <a:ln w="19050" cap="flat" cmpd="sng" algn="ctr">
              <a:solidFill>
                <a:srgbClr val="3892D0"/>
              </a:solidFill>
              <a:prstDash val="sysDot"/>
            </a:ln>
            <a:effectLst/>
          </p:spPr>
        </p:cxnSp>
        <p:cxnSp>
          <p:nvCxnSpPr>
            <p:cNvPr id="105" name="Straight Connector 104"/>
            <p:cNvCxnSpPr>
              <a:stCxn id="113" idx="3"/>
              <a:endCxn id="163" idx="1"/>
            </p:cNvCxnSpPr>
            <p:nvPr/>
          </p:nvCxnSpPr>
          <p:spPr bwMode="gray">
            <a:xfrm>
              <a:off x="1764990" y="2598420"/>
              <a:ext cx="258284" cy="0"/>
            </a:xfrm>
            <a:prstGeom prst="line">
              <a:avLst/>
            </a:prstGeom>
            <a:noFill/>
            <a:ln w="19050" cap="flat" cmpd="sng" algn="ctr">
              <a:solidFill>
                <a:srgbClr val="3892D0"/>
              </a:solidFill>
              <a:prstDash val="sysDot"/>
            </a:ln>
            <a:effectLst/>
          </p:spPr>
        </p:cxnSp>
      </p:grpSp>
      <p:grpSp>
        <p:nvGrpSpPr>
          <p:cNvPr id="7" name="Group 290"/>
          <p:cNvGrpSpPr/>
          <p:nvPr/>
        </p:nvGrpSpPr>
        <p:grpSpPr bwMode="gray">
          <a:xfrm>
            <a:off x="4975129" y="901147"/>
            <a:ext cx="3225992" cy="2088215"/>
            <a:chOff x="5116173" y="1057630"/>
            <a:chExt cx="2637921" cy="1707552"/>
          </a:xfrm>
        </p:grpSpPr>
        <p:sp>
          <p:nvSpPr>
            <p:cNvPr id="176" name="Text Box 67"/>
            <p:cNvSpPr txBox="1">
              <a:spLocks noChangeArrowheads="1"/>
            </p:cNvSpPr>
            <p:nvPr/>
          </p:nvSpPr>
          <p:spPr bwMode="gray">
            <a:xfrm>
              <a:off x="5335881" y="1057630"/>
              <a:ext cx="311969" cy="158553"/>
            </a:xfrm>
            <a:prstGeom prst="rect">
              <a:avLst/>
            </a:prstGeom>
            <a:noFill/>
            <a:ln w="19050">
              <a:noFill/>
              <a:prstDash val="solid"/>
              <a:miter lim="800000"/>
              <a:headEnd/>
              <a:tailEnd/>
            </a:ln>
            <a:effectLst/>
          </p:spPr>
          <p:txBody>
            <a:bodyPr wrap="none" lIns="0" tIns="0" rIns="0" bIns="0">
              <a:spAutoFit/>
            </a:bodyPr>
            <a:lstStyle/>
            <a:p>
              <a:pPr marL="0" marR="0" lvl="0" indent="0" algn="ctr" defTabSz="914400" eaLnBrk="1" fontAlgn="auto" latinLnBrk="0" hangingPunct="1">
                <a:lnSpc>
                  <a:spcPct val="90000"/>
                </a:lnSpc>
                <a:spcBef>
                  <a:spcPct val="35000"/>
                </a:spcBef>
                <a:spcAft>
                  <a:spcPts val="0"/>
                </a:spcAft>
                <a:buClr>
                  <a:srgbClr val="A1C9E6"/>
                </a:buClr>
                <a:buSzPct val="75000"/>
                <a:buFont typeface="Wingdings" pitchFamily="2" charset="2"/>
                <a:buNone/>
                <a:tabLst/>
                <a:defRPr/>
              </a:pPr>
              <a:r>
                <a:rPr kumimoji="0" lang="en-US" sz="1400" b="1" i="0" u="none" strike="noStrike" kern="0" cap="none" spc="0" normalizeH="0" baseline="0" noProof="0" dirty="0" smtClean="0">
                  <a:ln>
                    <a:noFill/>
                  </a:ln>
                  <a:solidFill>
                    <a:srgbClr val="4D4D4D"/>
                  </a:solidFill>
                  <a:effectLst/>
                  <a:uLnTx/>
                  <a:uFillTx/>
                  <a:latin typeface="Verdana" pitchFamily="34" charset="0"/>
                </a:rPr>
                <a:t>L.A.</a:t>
              </a:r>
              <a:endParaRPr kumimoji="0" lang="en-US" sz="1000" b="1" i="0" u="none" strike="noStrike" kern="0" cap="none" spc="0" normalizeH="0" baseline="0" noProof="0" dirty="0">
                <a:ln>
                  <a:noFill/>
                </a:ln>
                <a:solidFill>
                  <a:srgbClr val="4D4D4D"/>
                </a:solidFill>
                <a:effectLst/>
                <a:uLnTx/>
                <a:uFillTx/>
                <a:latin typeface="Verdana" pitchFamily="34" charset="0"/>
              </a:endParaRPr>
            </a:p>
          </p:txBody>
        </p:sp>
        <p:sp>
          <p:nvSpPr>
            <p:cNvPr id="177" name="Text Box 67"/>
            <p:cNvSpPr txBox="1">
              <a:spLocks noChangeArrowheads="1"/>
            </p:cNvSpPr>
            <p:nvPr/>
          </p:nvSpPr>
          <p:spPr bwMode="gray">
            <a:xfrm>
              <a:off x="6070349" y="1057630"/>
              <a:ext cx="689476" cy="158553"/>
            </a:xfrm>
            <a:prstGeom prst="rect">
              <a:avLst/>
            </a:prstGeom>
            <a:noFill/>
            <a:ln w="19050">
              <a:noFill/>
              <a:prstDash val="solid"/>
              <a:miter lim="800000"/>
              <a:headEnd/>
              <a:tailEnd/>
            </a:ln>
            <a:effectLst/>
          </p:spPr>
          <p:txBody>
            <a:bodyPr wrap="none" lIns="0" tIns="0" rIns="0" bIns="0">
              <a:spAutoFit/>
            </a:bodyPr>
            <a:lstStyle/>
            <a:p>
              <a:pPr marL="0" marR="0" lvl="0" indent="0" algn="ctr" defTabSz="914400" eaLnBrk="1" fontAlgn="auto" latinLnBrk="0" hangingPunct="1">
                <a:lnSpc>
                  <a:spcPct val="90000"/>
                </a:lnSpc>
                <a:spcBef>
                  <a:spcPct val="35000"/>
                </a:spcBef>
                <a:spcAft>
                  <a:spcPts val="0"/>
                </a:spcAft>
                <a:buClr>
                  <a:srgbClr val="A1C9E6"/>
                </a:buClr>
                <a:buSzPct val="75000"/>
                <a:buFont typeface="Wingdings" pitchFamily="2" charset="2"/>
                <a:buNone/>
                <a:tabLst/>
                <a:defRPr/>
              </a:pPr>
              <a:r>
                <a:rPr kumimoji="0" lang="en-US" sz="1400" b="1" i="0" u="none" strike="noStrike" kern="0" cap="none" spc="0" normalizeH="0" baseline="0" noProof="0" dirty="0" smtClean="0">
                  <a:ln>
                    <a:noFill/>
                  </a:ln>
                  <a:solidFill>
                    <a:srgbClr val="4D4D4D"/>
                  </a:solidFill>
                  <a:effectLst/>
                  <a:uLnTx/>
                  <a:uFillTx/>
                  <a:latin typeface="Verdana" pitchFamily="34" charset="0"/>
                </a:rPr>
                <a:t>BOSTON</a:t>
              </a:r>
              <a:endParaRPr kumimoji="0" lang="en-US" sz="1000" b="1" i="0" u="none" strike="noStrike" kern="0" cap="none" spc="0" normalizeH="0" baseline="0" noProof="0" dirty="0">
                <a:ln>
                  <a:noFill/>
                </a:ln>
                <a:solidFill>
                  <a:srgbClr val="4D4D4D"/>
                </a:solidFill>
                <a:effectLst/>
                <a:uLnTx/>
                <a:uFillTx/>
                <a:latin typeface="Verdana" pitchFamily="34" charset="0"/>
              </a:endParaRPr>
            </a:p>
          </p:txBody>
        </p:sp>
        <p:sp>
          <p:nvSpPr>
            <p:cNvPr id="178" name="Text Box 67"/>
            <p:cNvSpPr txBox="1">
              <a:spLocks noChangeArrowheads="1"/>
            </p:cNvSpPr>
            <p:nvPr/>
          </p:nvSpPr>
          <p:spPr bwMode="gray">
            <a:xfrm>
              <a:off x="6988900" y="1057630"/>
              <a:ext cx="713070" cy="158553"/>
            </a:xfrm>
            <a:prstGeom prst="rect">
              <a:avLst/>
            </a:prstGeom>
            <a:noFill/>
            <a:ln w="19050">
              <a:noFill/>
              <a:prstDash val="solid"/>
              <a:miter lim="800000"/>
              <a:headEnd/>
              <a:tailEnd/>
            </a:ln>
            <a:effectLst/>
          </p:spPr>
          <p:txBody>
            <a:bodyPr wrap="none" lIns="0" tIns="0" rIns="0" bIns="0">
              <a:spAutoFit/>
            </a:bodyPr>
            <a:lstStyle/>
            <a:p>
              <a:pPr marL="0" marR="0" lvl="0" indent="0" algn="ctr" defTabSz="914400" eaLnBrk="1" fontAlgn="auto" latinLnBrk="0" hangingPunct="1">
                <a:lnSpc>
                  <a:spcPct val="90000"/>
                </a:lnSpc>
                <a:spcBef>
                  <a:spcPct val="35000"/>
                </a:spcBef>
                <a:spcAft>
                  <a:spcPts val="0"/>
                </a:spcAft>
                <a:buClr>
                  <a:srgbClr val="A1C9E6"/>
                </a:buClr>
                <a:buSzPct val="75000"/>
                <a:buFont typeface="Wingdings" pitchFamily="2" charset="2"/>
                <a:buNone/>
                <a:tabLst/>
                <a:defRPr/>
              </a:pPr>
              <a:r>
                <a:rPr kumimoji="0" lang="en-US" sz="1400" b="1" i="0" u="none" strike="noStrike" kern="0" cap="none" spc="0" normalizeH="0" baseline="0" noProof="0" dirty="0" smtClean="0">
                  <a:ln>
                    <a:noFill/>
                  </a:ln>
                  <a:solidFill>
                    <a:srgbClr val="4D4D4D"/>
                  </a:solidFill>
                  <a:effectLst/>
                  <a:uLnTx/>
                  <a:uFillTx/>
                  <a:latin typeface="Verdana" pitchFamily="34" charset="0"/>
                </a:rPr>
                <a:t>LONDON</a:t>
              </a:r>
              <a:endParaRPr kumimoji="0" lang="en-US" sz="1000" b="1" i="0" u="none" strike="noStrike" kern="0" cap="none" spc="0" normalizeH="0" baseline="0" noProof="0" dirty="0">
                <a:ln>
                  <a:noFill/>
                </a:ln>
                <a:solidFill>
                  <a:srgbClr val="4D4D4D"/>
                </a:solidFill>
                <a:effectLst/>
                <a:uLnTx/>
                <a:uFillTx/>
                <a:latin typeface="Verdana" pitchFamily="34" charset="0"/>
              </a:endParaRPr>
            </a:p>
          </p:txBody>
        </p:sp>
        <p:pic>
          <p:nvPicPr>
            <p:cNvPr id="179" name="Picture 178" descr="webpag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6005339" y="1246790"/>
              <a:ext cx="781438" cy="533182"/>
            </a:xfrm>
            <a:prstGeom prst="rect">
              <a:avLst/>
            </a:prstGeom>
            <a:ln w="19050">
              <a:noFill/>
              <a:prstDash val="solid"/>
            </a:ln>
          </p:spPr>
        </p:pic>
        <p:pic>
          <p:nvPicPr>
            <p:cNvPr id="180" name="Picture 179"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6084878" y="1932241"/>
              <a:ext cx="167265" cy="380674"/>
            </a:xfrm>
            <a:prstGeom prst="rect">
              <a:avLst/>
            </a:prstGeom>
            <a:ln w="19050">
              <a:noFill/>
              <a:prstDash val="solid"/>
            </a:ln>
          </p:spPr>
        </p:pic>
        <p:pic>
          <p:nvPicPr>
            <p:cNvPr id="181" name="Picture 180"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6312425" y="1932241"/>
              <a:ext cx="167265" cy="380674"/>
            </a:xfrm>
            <a:prstGeom prst="rect">
              <a:avLst/>
            </a:prstGeom>
            <a:ln w="19050">
              <a:noFill/>
              <a:prstDash val="solid"/>
            </a:ln>
          </p:spPr>
        </p:pic>
        <p:pic>
          <p:nvPicPr>
            <p:cNvPr id="182" name="Picture 181"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6541687" y="1932241"/>
              <a:ext cx="167265" cy="380674"/>
            </a:xfrm>
            <a:prstGeom prst="rect">
              <a:avLst/>
            </a:prstGeom>
            <a:ln w="19050">
              <a:noFill/>
              <a:prstDash val="solid"/>
            </a:ln>
          </p:spPr>
        </p:pic>
        <p:cxnSp>
          <p:nvCxnSpPr>
            <p:cNvPr id="183" name="Straight Connector 182"/>
            <p:cNvCxnSpPr>
              <a:stCxn id="181" idx="0"/>
              <a:endCxn id="179" idx="2"/>
            </p:cNvCxnSpPr>
            <p:nvPr/>
          </p:nvCxnSpPr>
          <p:spPr bwMode="gray">
            <a:xfrm rot="5400000" flipH="1" flipV="1">
              <a:off x="6319924" y="1856106"/>
              <a:ext cx="152269" cy="0"/>
            </a:xfrm>
            <a:prstGeom prst="line">
              <a:avLst/>
            </a:prstGeom>
            <a:noFill/>
            <a:ln w="19050" cap="flat" cmpd="sng" algn="ctr">
              <a:solidFill>
                <a:srgbClr val="3892D0"/>
              </a:solidFill>
              <a:prstDash val="sysDot"/>
            </a:ln>
            <a:effectLst/>
          </p:spPr>
        </p:cxnSp>
        <p:cxnSp>
          <p:nvCxnSpPr>
            <p:cNvPr id="184" name="Straight Connector 183"/>
            <p:cNvCxnSpPr>
              <a:endCxn id="181" idx="2"/>
            </p:cNvCxnSpPr>
            <p:nvPr/>
          </p:nvCxnSpPr>
          <p:spPr bwMode="gray">
            <a:xfrm rot="5400000" flipH="1" flipV="1">
              <a:off x="6300890" y="2408083"/>
              <a:ext cx="190337" cy="1"/>
            </a:xfrm>
            <a:prstGeom prst="line">
              <a:avLst/>
            </a:prstGeom>
            <a:noFill/>
            <a:ln w="19050" cap="flat" cmpd="sng" algn="ctr">
              <a:solidFill>
                <a:srgbClr val="3892D0"/>
              </a:solidFill>
              <a:prstDash val="sysDot"/>
            </a:ln>
            <a:effectLst/>
          </p:spPr>
        </p:cxnSp>
        <p:pic>
          <p:nvPicPr>
            <p:cNvPr id="185" name="Picture 184" descr="webpag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6972656" y="1246789"/>
              <a:ext cx="781438" cy="533182"/>
            </a:xfrm>
            <a:prstGeom prst="rect">
              <a:avLst/>
            </a:prstGeom>
            <a:ln w="19050">
              <a:noFill/>
              <a:prstDash val="solid"/>
            </a:ln>
          </p:spPr>
        </p:pic>
        <p:pic>
          <p:nvPicPr>
            <p:cNvPr id="186" name="Picture 185"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7052195" y="1932240"/>
              <a:ext cx="167265" cy="380674"/>
            </a:xfrm>
            <a:prstGeom prst="rect">
              <a:avLst/>
            </a:prstGeom>
            <a:ln w="19050">
              <a:noFill/>
              <a:prstDash val="solid"/>
            </a:ln>
          </p:spPr>
        </p:pic>
        <p:pic>
          <p:nvPicPr>
            <p:cNvPr id="204" name="Picture 203"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7279742" y="1932240"/>
              <a:ext cx="167265" cy="380674"/>
            </a:xfrm>
            <a:prstGeom prst="rect">
              <a:avLst/>
            </a:prstGeom>
            <a:ln w="19050">
              <a:noFill/>
              <a:prstDash val="solid"/>
            </a:ln>
          </p:spPr>
        </p:pic>
        <p:pic>
          <p:nvPicPr>
            <p:cNvPr id="223" name="Picture 222"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7509004" y="1932240"/>
              <a:ext cx="167265" cy="380674"/>
            </a:xfrm>
            <a:prstGeom prst="rect">
              <a:avLst/>
            </a:prstGeom>
            <a:ln w="19050">
              <a:noFill/>
              <a:prstDash val="solid"/>
            </a:ln>
          </p:spPr>
        </p:pic>
        <p:cxnSp>
          <p:nvCxnSpPr>
            <p:cNvPr id="224" name="Straight Connector 223"/>
            <p:cNvCxnSpPr>
              <a:stCxn id="204" idx="0"/>
              <a:endCxn id="185" idx="2"/>
            </p:cNvCxnSpPr>
            <p:nvPr/>
          </p:nvCxnSpPr>
          <p:spPr bwMode="gray">
            <a:xfrm rot="5400000" flipH="1" flipV="1">
              <a:off x="7287241" y="1856105"/>
              <a:ext cx="152269" cy="0"/>
            </a:xfrm>
            <a:prstGeom prst="line">
              <a:avLst/>
            </a:prstGeom>
            <a:noFill/>
            <a:ln w="19050" cap="flat" cmpd="sng" algn="ctr">
              <a:solidFill>
                <a:srgbClr val="3892D0"/>
              </a:solidFill>
              <a:prstDash val="sysDot"/>
            </a:ln>
            <a:effectLst/>
          </p:spPr>
        </p:cxnSp>
        <p:cxnSp>
          <p:nvCxnSpPr>
            <p:cNvPr id="226" name="Straight Connector 225"/>
            <p:cNvCxnSpPr>
              <a:stCxn id="241" idx="3"/>
              <a:endCxn id="204" idx="2"/>
            </p:cNvCxnSpPr>
            <p:nvPr/>
          </p:nvCxnSpPr>
          <p:spPr bwMode="gray">
            <a:xfrm flipV="1">
              <a:off x="6674319" y="2312914"/>
              <a:ext cx="689056" cy="287411"/>
            </a:xfrm>
            <a:prstGeom prst="line">
              <a:avLst/>
            </a:prstGeom>
            <a:noFill/>
            <a:ln w="19050" cap="flat" cmpd="sng" algn="ctr">
              <a:solidFill>
                <a:srgbClr val="3892D0"/>
              </a:solidFill>
              <a:prstDash val="sysDot"/>
            </a:ln>
            <a:effectLst/>
          </p:spPr>
        </p:cxnSp>
        <p:pic>
          <p:nvPicPr>
            <p:cNvPr id="227" name="Picture 226" descr="webpag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5116173" y="1246790"/>
              <a:ext cx="781438" cy="533182"/>
            </a:xfrm>
            <a:prstGeom prst="rect">
              <a:avLst/>
            </a:prstGeom>
            <a:ln w="19050">
              <a:noFill/>
              <a:prstDash val="solid"/>
            </a:ln>
          </p:spPr>
        </p:pic>
        <p:pic>
          <p:nvPicPr>
            <p:cNvPr id="228" name="Picture 227"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5195712" y="1932241"/>
              <a:ext cx="167265" cy="380674"/>
            </a:xfrm>
            <a:prstGeom prst="rect">
              <a:avLst/>
            </a:prstGeom>
            <a:ln w="19050">
              <a:noFill/>
              <a:prstDash val="solid"/>
            </a:ln>
          </p:spPr>
        </p:pic>
        <p:pic>
          <p:nvPicPr>
            <p:cNvPr id="232" name="Picture 231"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5423259" y="1932241"/>
              <a:ext cx="167265" cy="380674"/>
            </a:xfrm>
            <a:prstGeom prst="rect">
              <a:avLst/>
            </a:prstGeom>
            <a:ln w="19050">
              <a:noFill/>
              <a:prstDash val="solid"/>
            </a:ln>
          </p:spPr>
        </p:pic>
        <p:pic>
          <p:nvPicPr>
            <p:cNvPr id="238" name="Picture 237" descr="_NEW_serv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5652521" y="1932241"/>
              <a:ext cx="167265" cy="380674"/>
            </a:xfrm>
            <a:prstGeom prst="rect">
              <a:avLst/>
            </a:prstGeom>
            <a:ln w="19050">
              <a:noFill/>
              <a:prstDash val="solid"/>
            </a:ln>
          </p:spPr>
        </p:pic>
        <p:cxnSp>
          <p:nvCxnSpPr>
            <p:cNvPr id="239" name="Straight Connector 238"/>
            <p:cNvCxnSpPr>
              <a:stCxn id="232" idx="0"/>
              <a:endCxn id="227" idx="2"/>
            </p:cNvCxnSpPr>
            <p:nvPr/>
          </p:nvCxnSpPr>
          <p:spPr bwMode="gray">
            <a:xfrm rot="5400000" flipH="1" flipV="1">
              <a:off x="5430758" y="1856106"/>
              <a:ext cx="152269" cy="0"/>
            </a:xfrm>
            <a:prstGeom prst="line">
              <a:avLst/>
            </a:prstGeom>
            <a:noFill/>
            <a:ln w="19050" cap="flat" cmpd="sng" algn="ctr">
              <a:solidFill>
                <a:srgbClr val="3892D0"/>
              </a:solidFill>
              <a:prstDash val="sysDot"/>
            </a:ln>
            <a:effectLst/>
          </p:spPr>
        </p:cxnSp>
        <p:cxnSp>
          <p:nvCxnSpPr>
            <p:cNvPr id="240" name="Straight Connector 239"/>
            <p:cNvCxnSpPr>
              <a:stCxn id="241" idx="1"/>
              <a:endCxn id="232" idx="2"/>
            </p:cNvCxnSpPr>
            <p:nvPr/>
          </p:nvCxnSpPr>
          <p:spPr bwMode="gray">
            <a:xfrm rot="10800000">
              <a:off x="5506892" y="2312915"/>
              <a:ext cx="648964" cy="287410"/>
            </a:xfrm>
            <a:prstGeom prst="line">
              <a:avLst/>
            </a:prstGeom>
            <a:noFill/>
            <a:ln w="19050" cap="flat" cmpd="sng" algn="ctr">
              <a:solidFill>
                <a:srgbClr val="3892D0"/>
              </a:solidFill>
              <a:prstDash val="sysDot"/>
            </a:ln>
            <a:effectLst/>
          </p:spPr>
        </p:cxnSp>
        <p:pic>
          <p:nvPicPr>
            <p:cNvPr id="241" name="Picture 27" descr="ICON_Cloud_Q308"/>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gray">
            <a:xfrm>
              <a:off x="6155856" y="2435468"/>
              <a:ext cx="518463" cy="329714"/>
            </a:xfrm>
            <a:prstGeom prst="rect">
              <a:avLst/>
            </a:prstGeom>
            <a:noFill/>
            <a:ln w="19050">
              <a:noFill/>
              <a:prstDash val="solid"/>
            </a:ln>
          </p:spPr>
        </p:pic>
      </p:grpSp>
      <p:sp>
        <p:nvSpPr>
          <p:cNvPr id="242" name="TextBox 241"/>
          <p:cNvSpPr txBox="1"/>
          <p:nvPr/>
        </p:nvSpPr>
        <p:spPr bwMode="gray">
          <a:xfrm>
            <a:off x="1438518" y="2981696"/>
            <a:ext cx="2234907" cy="369332"/>
          </a:xfrm>
          <a:prstGeom prst="rect">
            <a:avLst/>
          </a:prstGeom>
          <a:noFill/>
        </p:spPr>
        <p:txBody>
          <a:bodyPr wrap="none" rtlCol="0">
            <a:spAutoFit/>
          </a:bodyPr>
          <a:lstStyle/>
          <a:p>
            <a:pPr lvl="0" algn="ctr">
              <a:spcBef>
                <a:spcPts val="1200"/>
              </a:spcBef>
              <a:buClr>
                <a:srgbClr val="3892D0"/>
              </a:buClr>
            </a:pPr>
            <a:r>
              <a:rPr lang="en-US" b="1" dirty="0" smtClean="0">
                <a:solidFill>
                  <a:srgbClr val="3892D0"/>
                </a:solidFill>
                <a:latin typeface="Verdana" pitchFamily="34" charset="0"/>
              </a:rPr>
              <a:t>Storage Islands</a:t>
            </a:r>
          </a:p>
        </p:txBody>
      </p:sp>
      <p:sp>
        <p:nvSpPr>
          <p:cNvPr id="243" name="TextBox 242"/>
          <p:cNvSpPr txBox="1"/>
          <p:nvPr/>
        </p:nvSpPr>
        <p:spPr bwMode="gray">
          <a:xfrm>
            <a:off x="5187742" y="2981696"/>
            <a:ext cx="2800768" cy="369332"/>
          </a:xfrm>
          <a:prstGeom prst="rect">
            <a:avLst/>
          </a:prstGeom>
          <a:noFill/>
        </p:spPr>
        <p:txBody>
          <a:bodyPr wrap="none" rtlCol="0">
            <a:spAutoFit/>
          </a:bodyPr>
          <a:lstStyle/>
          <a:p>
            <a:pPr lvl="0" algn="ctr">
              <a:spcBef>
                <a:spcPts val="1200"/>
              </a:spcBef>
              <a:buClr>
                <a:srgbClr val="3892D0"/>
              </a:buClr>
            </a:pPr>
            <a:r>
              <a:rPr lang="en-US" b="1" dirty="0" smtClean="0">
                <a:solidFill>
                  <a:srgbClr val="3892D0"/>
                </a:solidFill>
                <a:latin typeface="Verdana" pitchFamily="34" charset="0"/>
              </a:rPr>
              <a:t>Single Storage Pool </a:t>
            </a:r>
          </a:p>
        </p:txBody>
      </p:sp>
    </p:spTree>
    <p:extLst>
      <p:ext uri="{BB962C8B-B14F-4D97-AF65-F5344CB8AC3E}">
        <p14:creationId xmlns:p14="http://schemas.microsoft.com/office/powerpoint/2010/main" val="1870189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p:cTn id="7" dur="500"/>
                                        <p:tgtEl>
                                          <p:spTgt spid="9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xEl>
                                              <p:pRg st="1" end="1"/>
                                            </p:txEl>
                                          </p:spTgt>
                                        </p:tgtEl>
                                        <p:attrNameLst>
                                          <p:attrName>style.visibility</p:attrName>
                                        </p:attrNameLst>
                                      </p:cBhvr>
                                      <p:to>
                                        <p:strVal val="visible"/>
                                      </p:to>
                                    </p:set>
                                    <p:animEffect transition="in" filter="fade">
                                      <p:cBhvr>
                                        <p:cTn id="10" dur="500"/>
                                        <p:tgtEl>
                                          <p:spTgt spid="9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xEl>
                                              <p:pRg st="2" end="2"/>
                                            </p:txEl>
                                          </p:spTgt>
                                        </p:tgtEl>
                                        <p:attrNameLst>
                                          <p:attrName>style.visibility</p:attrName>
                                        </p:attrNameLst>
                                      </p:cBhvr>
                                      <p:to>
                                        <p:strVal val="visible"/>
                                      </p:to>
                                    </p:set>
                                    <p:animEffect transition="in" filter="fade">
                                      <p:cBhvr>
                                        <p:cTn id="13" dur="500"/>
                                        <p:tgtEl>
                                          <p:spTgt spid="9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4">
                                            <p:txEl>
                                              <p:pRg st="3" end="3"/>
                                            </p:txEl>
                                          </p:spTgt>
                                        </p:tgtEl>
                                        <p:attrNameLst>
                                          <p:attrName>style.visibility</p:attrName>
                                        </p:attrNameLst>
                                      </p:cBhvr>
                                      <p:to>
                                        <p:strVal val="visible"/>
                                      </p:to>
                                    </p:set>
                                    <p:animEffect transition="in" filter="fade">
                                      <p:cBhvr>
                                        <p:cTn id="16" dur="500"/>
                                        <p:tgtEl>
                                          <p:spTgt spid="9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2"/>
                                        </p:tgtEl>
                                        <p:attrNameLst>
                                          <p:attrName>style.visibility</p:attrName>
                                        </p:attrNameLst>
                                      </p:cBhvr>
                                      <p:to>
                                        <p:strVal val="visible"/>
                                      </p:to>
                                    </p:set>
                                    <p:animEffect transition="in" filter="fade">
                                      <p:cBhvr>
                                        <p:cTn id="22" dur="500"/>
                                        <p:tgtEl>
                                          <p:spTgt spid="2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5">
                                            <p:txEl>
                                              <p:pRg st="0" end="0"/>
                                            </p:txEl>
                                          </p:spTgt>
                                        </p:tgtEl>
                                        <p:attrNameLst>
                                          <p:attrName>style.visibility</p:attrName>
                                        </p:attrNameLst>
                                      </p:cBhvr>
                                      <p:to>
                                        <p:strVal val="visible"/>
                                      </p:to>
                                    </p:set>
                                    <p:animEffect transition="in" filter="fade">
                                      <p:cBhvr>
                                        <p:cTn id="27" dur="500"/>
                                        <p:tgtEl>
                                          <p:spTgt spid="9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5">
                                            <p:txEl>
                                              <p:pRg st="1" end="1"/>
                                            </p:txEl>
                                          </p:spTgt>
                                        </p:tgtEl>
                                        <p:attrNameLst>
                                          <p:attrName>style.visibility</p:attrName>
                                        </p:attrNameLst>
                                      </p:cBhvr>
                                      <p:to>
                                        <p:strVal val="visible"/>
                                      </p:to>
                                    </p:set>
                                    <p:animEffect transition="in" filter="fade">
                                      <p:cBhvr>
                                        <p:cTn id="30" dur="500"/>
                                        <p:tgtEl>
                                          <p:spTgt spid="95">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5">
                                            <p:txEl>
                                              <p:pRg st="2" end="2"/>
                                            </p:txEl>
                                          </p:spTgt>
                                        </p:tgtEl>
                                        <p:attrNameLst>
                                          <p:attrName>style.visibility</p:attrName>
                                        </p:attrNameLst>
                                      </p:cBhvr>
                                      <p:to>
                                        <p:strVal val="visible"/>
                                      </p:to>
                                    </p:set>
                                    <p:animEffect transition="in" filter="fade">
                                      <p:cBhvr>
                                        <p:cTn id="33" dur="500"/>
                                        <p:tgtEl>
                                          <p:spTgt spid="95">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5">
                                            <p:txEl>
                                              <p:pRg st="3" end="3"/>
                                            </p:txEl>
                                          </p:spTgt>
                                        </p:tgtEl>
                                        <p:attrNameLst>
                                          <p:attrName>style.visibility</p:attrName>
                                        </p:attrNameLst>
                                      </p:cBhvr>
                                      <p:to>
                                        <p:strVal val="visible"/>
                                      </p:to>
                                    </p:set>
                                    <p:animEffect transition="in" filter="fade">
                                      <p:cBhvr>
                                        <p:cTn id="36" dur="500"/>
                                        <p:tgtEl>
                                          <p:spTgt spid="9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3"/>
                                        </p:tgtEl>
                                        <p:attrNameLst>
                                          <p:attrName>style.visibility</p:attrName>
                                        </p:attrNameLst>
                                      </p:cBhvr>
                                      <p:to>
                                        <p:strVal val="visible"/>
                                      </p:to>
                                    </p:set>
                                    <p:animEffect transition="in" filter="fade">
                                      <p:cBhvr>
                                        <p:cTn id="42"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uild="p"/>
      <p:bldP spid="95" grpId="0" build="p"/>
      <p:bldP spid="242" grpId="0"/>
      <p:bldP spid="2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tmo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457200" y="400050"/>
            <a:ext cx="1828800" cy="4229100"/>
          </a:xfrm>
          <a:prstGeom prst="rect">
            <a:avLst/>
          </a:prstGeom>
          <a:effectLst>
            <a:outerShdw blurRad="50800" dist="38100" algn="l" rotWithShape="0">
              <a:prstClr val="black">
                <a:alpha val="40000"/>
              </a:prstClr>
            </a:outerShdw>
          </a:effectLst>
        </p:spPr>
      </p:pic>
      <p:sp>
        <p:nvSpPr>
          <p:cNvPr id="5" name="Title 4"/>
          <p:cNvSpPr>
            <a:spLocks noGrp="1"/>
          </p:cNvSpPr>
          <p:nvPr>
            <p:ph type="ctrTitle"/>
          </p:nvPr>
        </p:nvSpPr>
        <p:spPr/>
        <p:txBody>
          <a:bodyPr/>
          <a:lstStyle/>
          <a:p>
            <a:r>
              <a:rPr lang="en-US" smtClean="0"/>
              <a:t>EMC Atmos.</a:t>
            </a:r>
            <a:endParaRPr lang="en-US" dirty="0"/>
          </a:p>
        </p:txBody>
      </p:sp>
      <p:sp>
        <p:nvSpPr>
          <p:cNvPr id="6" name="Subtitle 5"/>
          <p:cNvSpPr>
            <a:spLocks noGrp="1"/>
          </p:cNvSpPr>
          <p:nvPr>
            <p:ph type="subTitle" idx="1"/>
          </p:nvPr>
        </p:nvSpPr>
        <p:spPr/>
        <p:txBody>
          <a:bodyPr/>
          <a:lstStyle/>
          <a:p>
            <a:r>
              <a:rPr lang="en-US" smtClean="0"/>
              <a:t>Big. Smart. Elastic.</a:t>
            </a:r>
          </a:p>
          <a:p>
            <a:endParaRPr lang="en-US" dirty="0"/>
          </a:p>
        </p:txBody>
      </p:sp>
    </p:spTree>
    <p:extLst>
      <p:ext uri="{BB962C8B-B14F-4D97-AF65-F5344CB8AC3E}">
        <p14:creationId xmlns:p14="http://schemas.microsoft.com/office/powerpoint/2010/main" val="445836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Big Data Transforms Online Auctions</a:t>
            </a:r>
            <a:endParaRPr lang="en-US" dirty="0"/>
          </a:p>
        </p:txBody>
      </p:sp>
      <p:sp>
        <p:nvSpPr>
          <p:cNvPr id="5" name="Content Placeholder 4"/>
          <p:cNvSpPr>
            <a:spLocks noGrp="1"/>
          </p:cNvSpPr>
          <p:nvPr>
            <p:ph sz="quarter" idx="10"/>
          </p:nvPr>
        </p:nvSpPr>
        <p:spPr>
          <a:xfrm>
            <a:off x="4431270" y="1335967"/>
            <a:ext cx="4346018" cy="3041863"/>
          </a:xfrm>
        </p:spPr>
        <p:txBody>
          <a:bodyPr/>
          <a:lstStyle/>
          <a:p>
            <a:r>
              <a:rPr lang="en-US" sz="2000" dirty="0" smtClean="0"/>
              <a:t>Reach a global audience</a:t>
            </a:r>
          </a:p>
          <a:p>
            <a:pPr lvl="1"/>
            <a:r>
              <a:rPr lang="en-US" sz="1800" dirty="0" smtClean="0"/>
              <a:t>Scale to multiple geographic sites</a:t>
            </a:r>
          </a:p>
          <a:p>
            <a:r>
              <a:rPr lang="en-US" sz="2000" dirty="0" smtClean="0"/>
              <a:t>Improve customer experience</a:t>
            </a:r>
          </a:p>
          <a:p>
            <a:r>
              <a:rPr lang="en-US" sz="2000" dirty="0" smtClean="0"/>
              <a:t>Reduced TCO</a:t>
            </a:r>
          </a:p>
          <a:p>
            <a:pPr lvl="1"/>
            <a:r>
              <a:rPr lang="en-US" sz="1800" dirty="0" smtClean="0"/>
              <a:t>Policies enabled automation of content expiration</a:t>
            </a:r>
          </a:p>
          <a:p>
            <a:pPr lvl="1"/>
            <a:r>
              <a:rPr lang="en-US" sz="1800" dirty="0" smtClean="0"/>
              <a:t>Reduced manual management of content churn</a:t>
            </a:r>
            <a:endParaRPr lang="en-US" sz="18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393" y="1630718"/>
            <a:ext cx="3602665" cy="1499614"/>
          </a:xfrm>
          <a:prstGeom prst="rect">
            <a:avLst/>
          </a:prstGeom>
        </p:spPr>
      </p:pic>
      <p:sp>
        <p:nvSpPr>
          <p:cNvPr id="7" name="Content Placeholder 2"/>
          <p:cNvSpPr txBox="1">
            <a:spLocks/>
          </p:cNvSpPr>
          <p:nvPr/>
        </p:nvSpPr>
        <p:spPr>
          <a:xfrm>
            <a:off x="381000" y="3341924"/>
            <a:ext cx="3886200" cy="1162016"/>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400" i="1" dirty="0" smtClean="0">
                <a:solidFill>
                  <a:schemeClr val="tx2"/>
                </a:solidFill>
                <a:latin typeface="+mn-lt"/>
              </a:rPr>
              <a:t>“</a:t>
            </a:r>
            <a:r>
              <a:rPr lang="en-US" sz="1400" i="1" dirty="0">
                <a:solidFill>
                  <a:schemeClr val="tx2"/>
                </a:solidFill>
                <a:latin typeface="Verdana" pitchFamily="34" charset="0"/>
                <a:cs typeface="Arial" pitchFamily="34" charset="0"/>
              </a:rPr>
              <a:t>eBay and EMC have worked closely for more than a year to create a reliable, scalable cloud storage infrastructure that meets the demands of eBay's expanding business</a:t>
            </a:r>
            <a:r>
              <a:rPr lang="en-US" sz="1400" i="1" dirty="0" smtClean="0">
                <a:solidFill>
                  <a:schemeClr val="tx2"/>
                </a:solidFill>
                <a:latin typeface="+mn-lt"/>
              </a:rPr>
              <a:t>.”</a:t>
            </a:r>
            <a:r>
              <a:rPr kumimoji="0" lang="en-US" sz="1400" b="0" i="0" u="none" strike="noStrike" kern="1200" cap="none" spc="0" normalizeH="0" baseline="0" noProof="0" dirty="0" smtClean="0">
                <a:ln>
                  <a:noFill/>
                </a:ln>
                <a:solidFill>
                  <a:srgbClr val="7F7F7F"/>
                </a:solidFill>
                <a:effectLst/>
                <a:uLnTx/>
                <a:uFillTx/>
                <a:latin typeface="MetaNormalLF-Roman"/>
                <a:ea typeface="+mn-ea"/>
                <a:cs typeface="Arial"/>
              </a:rPr>
              <a:t>           </a:t>
            </a:r>
            <a:endParaRPr kumimoji="0" lang="en-US" sz="1200" b="0" i="0" u="none" strike="noStrike" kern="1200" cap="none" spc="0" normalizeH="0" baseline="0" noProof="0" dirty="0">
              <a:ln>
                <a:noFill/>
              </a:ln>
              <a:solidFill>
                <a:srgbClr val="4D4D4D"/>
              </a:solidFill>
              <a:effectLst/>
              <a:uLnTx/>
              <a:uFillTx/>
              <a:latin typeface="MetaNormalLF-Roman"/>
              <a:ea typeface="+mn-ea"/>
              <a:cs typeface="Arial"/>
            </a:endParaRPr>
          </a:p>
        </p:txBody>
      </p:sp>
    </p:spTree>
    <p:extLst>
      <p:ext uri="{BB962C8B-B14F-4D97-AF65-F5344CB8AC3E}">
        <p14:creationId xmlns:p14="http://schemas.microsoft.com/office/powerpoint/2010/main" val="42840737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Text Placeholder 57"/>
          <p:cNvSpPr>
            <a:spLocks noGrp="1"/>
          </p:cNvSpPr>
          <p:nvPr>
            <p:ph type="body" idx="1"/>
          </p:nvPr>
        </p:nvSpPr>
        <p:spPr bwMode="gray"/>
        <p:txBody>
          <a:bodyPr/>
          <a:lstStyle/>
          <a:p>
            <a:r>
              <a:rPr lang="en-US" dirty="0" smtClean="0"/>
              <a:t>Efficiently Store And Manage Distributed Big Data</a:t>
            </a:r>
            <a:endParaRPr lang="en-US" dirty="0"/>
          </a:p>
        </p:txBody>
      </p:sp>
      <p:sp>
        <p:nvSpPr>
          <p:cNvPr id="59" name="Title 58"/>
          <p:cNvSpPr>
            <a:spLocks noGrp="1"/>
          </p:cNvSpPr>
          <p:nvPr>
            <p:ph type="title"/>
          </p:nvPr>
        </p:nvSpPr>
        <p:spPr bwMode="gray"/>
        <p:txBody>
          <a:bodyPr/>
          <a:lstStyle/>
          <a:p>
            <a:r>
              <a:rPr lang="en-US" dirty="0" smtClean="0"/>
              <a:t>EMC </a:t>
            </a:r>
            <a:r>
              <a:rPr lang="en-US" dirty="0" err="1" smtClean="0"/>
              <a:t>Atmos</a:t>
            </a:r>
            <a:endParaRPr lang="en-US" dirty="0"/>
          </a:p>
        </p:txBody>
      </p:sp>
      <p:pic>
        <p:nvPicPr>
          <p:cNvPr id="53" name="Picture 27" descr="ICON_Cloud_Q308"/>
          <p:cNvPicPr>
            <a:picLocks noChangeAspect="1" noChangeArrowheads="1"/>
          </p:cNvPicPr>
          <p:nvPr/>
        </p:nvPicPr>
        <p:blipFill>
          <a:blip r:embed="rId3" cstate="screen">
            <a:grayscl/>
            <a:alphaModFix/>
          </a:blip>
          <a:srcRect/>
          <a:stretch>
            <a:fillRect/>
          </a:stretch>
        </p:blipFill>
        <p:spPr bwMode="gray">
          <a:xfrm>
            <a:off x="961815" y="2445167"/>
            <a:ext cx="2189067" cy="1523057"/>
          </a:xfrm>
          <a:prstGeom prst="rect">
            <a:avLst/>
          </a:prstGeom>
          <a:noFill/>
          <a:ln w="9525">
            <a:noFill/>
            <a:miter lim="800000"/>
            <a:headEnd/>
            <a:tailEnd/>
          </a:ln>
          <a:effectLst>
            <a:outerShdw blurRad="152400" dist="63500" dir="5400000" sx="90000" sy="-19000" rotWithShape="0">
              <a:prstClr val="black">
                <a:alpha val="15000"/>
              </a:prstClr>
            </a:outerShdw>
          </a:effectLst>
        </p:spPr>
      </p:pic>
      <p:grpSp>
        <p:nvGrpSpPr>
          <p:cNvPr id="2" name="Group 64"/>
          <p:cNvGrpSpPr/>
          <p:nvPr/>
        </p:nvGrpSpPr>
        <p:grpSpPr bwMode="gray">
          <a:xfrm>
            <a:off x="990980" y="1304396"/>
            <a:ext cx="633677" cy="489431"/>
            <a:chOff x="597117" y="2110894"/>
            <a:chExt cx="633677" cy="489431"/>
          </a:xfrm>
        </p:grpSpPr>
        <p:sp>
          <p:nvSpPr>
            <p:cNvPr id="61" name="Rounded Rectangle 60"/>
            <p:cNvSpPr/>
            <p:nvPr/>
          </p:nvSpPr>
          <p:spPr bwMode="gray">
            <a:xfrm>
              <a:off x="597117" y="2110894"/>
              <a:ext cx="633677" cy="489431"/>
            </a:xfrm>
            <a:prstGeom prst="roundRect">
              <a:avLst/>
            </a:prstGeom>
            <a:solidFill>
              <a:schemeClr val="bg1"/>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710291" y="2151945"/>
              <a:ext cx="407329" cy="407329"/>
            </a:xfrm>
            <a:prstGeom prst="rect">
              <a:avLst/>
            </a:prstGeom>
          </p:spPr>
        </p:pic>
      </p:grpSp>
      <p:pic>
        <p:nvPicPr>
          <p:cNvPr id="63" name="Picture 257" descr="Atmos_Titan_Mid_Green_112903.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1864981" y="2571679"/>
            <a:ext cx="383457" cy="1188717"/>
          </a:xfrm>
          <a:prstGeom prst="rect">
            <a:avLst/>
          </a:prstGeom>
          <a:noFill/>
          <a:ln w="9525">
            <a:noFill/>
            <a:miter lim="800000"/>
            <a:headEnd/>
            <a:tailEnd/>
          </a:ln>
          <a:effectLst>
            <a:outerShdw blurRad="50800" dist="50800" dir="5400000" sx="8000" sy="8000" algn="ctr" rotWithShape="0">
              <a:srgbClr val="000000"/>
            </a:outerShdw>
          </a:effectLst>
        </p:spPr>
      </p:pic>
      <p:cxnSp>
        <p:nvCxnSpPr>
          <p:cNvPr id="64" name="Elbow Connector 63"/>
          <p:cNvCxnSpPr>
            <a:stCxn id="84" idx="2"/>
            <a:endCxn id="63" idx="0"/>
          </p:cNvCxnSpPr>
          <p:nvPr/>
        </p:nvCxnSpPr>
        <p:spPr bwMode="gray">
          <a:xfrm rot="16200000" flipH="1">
            <a:off x="1509443" y="2024411"/>
            <a:ext cx="345642" cy="748891"/>
          </a:xfrm>
          <a:prstGeom prst="bentConnector3">
            <a:avLst>
              <a:gd name="adj1" fmla="val 50000"/>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5" name="Shape 64"/>
          <p:cNvCxnSpPr>
            <a:stCxn id="63" idx="2"/>
          </p:cNvCxnSpPr>
          <p:nvPr/>
        </p:nvCxnSpPr>
        <p:spPr bwMode="gray">
          <a:xfrm rot="16200000" flipH="1">
            <a:off x="2218764" y="3598344"/>
            <a:ext cx="136388" cy="460496"/>
          </a:xfrm>
          <a:prstGeom prst="bentConnector2">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0" name="Shape 69"/>
          <p:cNvCxnSpPr>
            <a:stCxn id="63" idx="2"/>
          </p:cNvCxnSpPr>
          <p:nvPr/>
        </p:nvCxnSpPr>
        <p:spPr bwMode="gray">
          <a:xfrm rot="5400000">
            <a:off x="1757985" y="3597913"/>
            <a:ext cx="136241" cy="461211"/>
          </a:xfrm>
          <a:prstGeom prst="bentConnector2">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bwMode="gray">
          <a:xfrm>
            <a:off x="3929729" y="1304397"/>
            <a:ext cx="3169137" cy="215444"/>
          </a:xfrm>
          <a:prstGeom prst="rect">
            <a:avLst/>
          </a:prstGeom>
          <a:noFill/>
        </p:spPr>
        <p:txBody>
          <a:bodyPr wrap="none" lIns="0" tIns="0" rIns="0" bIns="0" rtlCol="0">
            <a:spAutoFit/>
          </a:bodyPr>
          <a:lstStyle/>
          <a:p>
            <a:r>
              <a:rPr lang="en-US" sz="1400" dirty="0" smtClean="0">
                <a:solidFill>
                  <a:schemeClr val="bg2"/>
                </a:solidFill>
              </a:rPr>
              <a:t>A </a:t>
            </a:r>
            <a:r>
              <a:rPr lang="en-US" sz="1400" b="1" dirty="0" smtClean="0">
                <a:solidFill>
                  <a:schemeClr val="tx2"/>
                </a:solidFill>
                <a:latin typeface="Verdana" pitchFamily="34" charset="0"/>
              </a:rPr>
              <a:t>Single System</a:t>
            </a:r>
            <a:r>
              <a:rPr lang="en-US" sz="1400" dirty="0" smtClean="0">
                <a:solidFill>
                  <a:schemeClr val="tx2"/>
                </a:solidFill>
                <a:latin typeface="Verdana" pitchFamily="34" charset="0"/>
              </a:rPr>
              <a:t> </a:t>
            </a:r>
            <a:r>
              <a:rPr lang="en-US" sz="1400" dirty="0" smtClean="0">
                <a:solidFill>
                  <a:schemeClr val="bg2"/>
                </a:solidFill>
              </a:rPr>
              <a:t>Across Locations</a:t>
            </a:r>
          </a:p>
        </p:txBody>
      </p:sp>
      <p:sp>
        <p:nvSpPr>
          <p:cNvPr id="79" name="TextBox 78"/>
          <p:cNvSpPr txBox="1"/>
          <p:nvPr/>
        </p:nvSpPr>
        <p:spPr bwMode="gray">
          <a:xfrm>
            <a:off x="3929729" y="1940077"/>
            <a:ext cx="4905189" cy="215444"/>
          </a:xfrm>
          <a:prstGeom prst="rect">
            <a:avLst/>
          </a:prstGeom>
          <a:noFill/>
        </p:spPr>
        <p:txBody>
          <a:bodyPr wrap="none" lIns="0" tIns="0" rIns="0" bIns="0" rtlCol="0">
            <a:spAutoFit/>
          </a:bodyPr>
          <a:lstStyle/>
          <a:p>
            <a:r>
              <a:rPr lang="en-US" sz="1400" b="1" dirty="0" smtClean="0">
                <a:solidFill>
                  <a:schemeClr val="tx2"/>
                </a:solidFill>
                <a:latin typeface="Verdana" pitchFamily="34" charset="0"/>
              </a:rPr>
              <a:t>Automates</a:t>
            </a:r>
            <a:r>
              <a:rPr lang="en-US" sz="1400" dirty="0" smtClean="0">
                <a:solidFill>
                  <a:schemeClr val="tx2"/>
                </a:solidFill>
                <a:latin typeface="Verdana" pitchFamily="34" charset="0"/>
              </a:rPr>
              <a:t> </a:t>
            </a:r>
            <a:r>
              <a:rPr lang="en-US" sz="1400" dirty="0" smtClean="0">
                <a:solidFill>
                  <a:schemeClr val="bg2"/>
                </a:solidFill>
              </a:rPr>
              <a:t>Data Placement, Protection, And Services</a:t>
            </a:r>
          </a:p>
        </p:txBody>
      </p:sp>
      <p:sp>
        <p:nvSpPr>
          <p:cNvPr id="82" name="TextBox 81"/>
          <p:cNvSpPr txBox="1"/>
          <p:nvPr/>
        </p:nvSpPr>
        <p:spPr bwMode="gray">
          <a:xfrm>
            <a:off x="3930138" y="2575691"/>
            <a:ext cx="4025076" cy="215444"/>
          </a:xfrm>
          <a:prstGeom prst="rect">
            <a:avLst/>
          </a:prstGeom>
          <a:noFill/>
        </p:spPr>
        <p:txBody>
          <a:bodyPr wrap="none" lIns="0" tIns="0" rIns="0" bIns="0" rtlCol="0">
            <a:spAutoFit/>
          </a:bodyPr>
          <a:lstStyle/>
          <a:p>
            <a:r>
              <a:rPr lang="en-US" sz="1400" b="1" dirty="0" smtClean="0">
                <a:solidFill>
                  <a:schemeClr val="tx2"/>
                </a:solidFill>
                <a:latin typeface="Verdana" pitchFamily="34" charset="0"/>
              </a:rPr>
              <a:t>Metering And Self-Service</a:t>
            </a:r>
            <a:r>
              <a:rPr lang="en-US" sz="1400" b="1" dirty="0" smtClean="0">
                <a:solidFill>
                  <a:schemeClr val="bg2"/>
                </a:solidFill>
              </a:rPr>
              <a:t> </a:t>
            </a:r>
            <a:r>
              <a:rPr lang="en-US" sz="1400" dirty="0" smtClean="0">
                <a:solidFill>
                  <a:schemeClr val="bg2"/>
                </a:solidFill>
              </a:rPr>
              <a:t>Across Tenants</a:t>
            </a:r>
            <a:endParaRPr lang="en-US" sz="1400" dirty="0">
              <a:solidFill>
                <a:schemeClr val="bg2"/>
              </a:solidFill>
            </a:endParaRPr>
          </a:p>
        </p:txBody>
      </p:sp>
      <p:sp>
        <p:nvSpPr>
          <p:cNvPr id="83" name="TextBox 82"/>
          <p:cNvSpPr txBox="1"/>
          <p:nvPr/>
        </p:nvSpPr>
        <p:spPr bwMode="gray">
          <a:xfrm>
            <a:off x="3929729" y="1607648"/>
            <a:ext cx="2162451" cy="215444"/>
          </a:xfrm>
          <a:prstGeom prst="rect">
            <a:avLst/>
          </a:prstGeom>
          <a:noFill/>
        </p:spPr>
        <p:txBody>
          <a:bodyPr wrap="none" lIns="0" tIns="0" rIns="0" bIns="0" rtlCol="0">
            <a:spAutoFit/>
          </a:bodyPr>
          <a:lstStyle/>
          <a:p>
            <a:r>
              <a:rPr lang="en-US" sz="1400" b="1" dirty="0" smtClean="0">
                <a:solidFill>
                  <a:schemeClr val="tx2"/>
                </a:solidFill>
                <a:latin typeface="Verdana" pitchFamily="34" charset="0"/>
              </a:rPr>
              <a:t>Scales-Out</a:t>
            </a:r>
            <a:r>
              <a:rPr lang="en-US" sz="1400" dirty="0" smtClean="0">
                <a:solidFill>
                  <a:schemeClr val="tx2"/>
                </a:solidFill>
                <a:latin typeface="Verdana" pitchFamily="34" charset="0"/>
              </a:rPr>
              <a:t> </a:t>
            </a:r>
            <a:r>
              <a:rPr lang="en-US" sz="1400" dirty="0" smtClean="0">
                <a:solidFill>
                  <a:schemeClr val="bg2"/>
                </a:solidFill>
              </a:rPr>
              <a:t>Seamlessly</a:t>
            </a:r>
          </a:p>
        </p:txBody>
      </p:sp>
      <p:pic>
        <p:nvPicPr>
          <p:cNvPr id="84" name="Picture 83" descr="_NEW_server.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gray">
          <a:xfrm>
            <a:off x="1224186" y="1845362"/>
            <a:ext cx="167265" cy="380674"/>
          </a:xfrm>
          <a:prstGeom prst="rect">
            <a:avLst/>
          </a:prstGeom>
        </p:spPr>
      </p:pic>
      <p:pic>
        <p:nvPicPr>
          <p:cNvPr id="85" name="Picture 84" descr="_NEW_server.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gray">
          <a:xfrm>
            <a:off x="1973078" y="1845362"/>
            <a:ext cx="167265" cy="380674"/>
          </a:xfrm>
          <a:prstGeom prst="rect">
            <a:avLst/>
          </a:prstGeom>
        </p:spPr>
      </p:pic>
      <p:cxnSp>
        <p:nvCxnSpPr>
          <p:cNvPr id="86" name="Elbow Connector 85"/>
          <p:cNvCxnSpPr>
            <a:stCxn id="85" idx="2"/>
            <a:endCxn id="63" idx="0"/>
          </p:cNvCxnSpPr>
          <p:nvPr/>
        </p:nvCxnSpPr>
        <p:spPr bwMode="gray">
          <a:xfrm rot="5400000">
            <a:off x="1883890" y="2398857"/>
            <a:ext cx="345642" cy="1"/>
          </a:xfrm>
          <a:prstGeom prst="bentConnector3">
            <a:avLst>
              <a:gd name="adj1" fmla="val 50000"/>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pic>
        <p:nvPicPr>
          <p:cNvPr id="87" name="Picture 27" descr="ICON_Cloud_Q308"/>
          <p:cNvPicPr>
            <a:picLocks noChangeAspect="1" noChangeArrowheads="1"/>
          </p:cNvPicPr>
          <p:nvPr/>
        </p:nvPicPr>
        <p:blipFill>
          <a:blip r:embed="rId7" cstate="email">
            <a:alphaModFix amt="82000"/>
            <a:extLst>
              <a:ext uri="{28A0092B-C50C-407E-A947-70E740481C1C}">
                <a14:useLocalDpi xmlns:a14="http://schemas.microsoft.com/office/drawing/2010/main"/>
              </a:ext>
            </a:extLst>
          </a:blip>
          <a:srcRect/>
          <a:stretch>
            <a:fillRect/>
          </a:stretch>
        </p:blipFill>
        <p:spPr bwMode="gray">
          <a:xfrm>
            <a:off x="366689" y="3378176"/>
            <a:ext cx="1301497" cy="801270"/>
          </a:xfrm>
          <a:prstGeom prst="rect">
            <a:avLst/>
          </a:prstGeom>
          <a:noFill/>
          <a:ln w="9525">
            <a:noFill/>
            <a:miter lim="800000"/>
            <a:headEnd/>
            <a:tailEnd/>
          </a:ln>
          <a:effectLst>
            <a:outerShdw blurRad="152400" dist="63500" dir="5400000" sx="90000" sy="-19000" rotWithShape="0">
              <a:prstClr val="black">
                <a:alpha val="15000"/>
              </a:prstClr>
            </a:outerShdw>
          </a:effectLst>
        </p:spPr>
      </p:pic>
      <p:pic>
        <p:nvPicPr>
          <p:cNvPr id="88" name="Picture 27" descr="ICON_Cloud_Q308"/>
          <p:cNvPicPr>
            <a:picLocks noChangeAspect="1" noChangeArrowheads="1"/>
          </p:cNvPicPr>
          <p:nvPr/>
        </p:nvPicPr>
        <p:blipFill>
          <a:blip r:embed="rId7" cstate="email">
            <a:alphaModFix amt="82000"/>
            <a:extLst>
              <a:ext uri="{28A0092B-C50C-407E-A947-70E740481C1C}">
                <a14:useLocalDpi xmlns:a14="http://schemas.microsoft.com/office/drawing/2010/main"/>
              </a:ext>
            </a:extLst>
          </a:blip>
          <a:srcRect/>
          <a:stretch>
            <a:fillRect/>
          </a:stretch>
        </p:blipFill>
        <p:spPr bwMode="gray">
          <a:xfrm flipH="1">
            <a:off x="2459597" y="3378176"/>
            <a:ext cx="1301497" cy="801270"/>
          </a:xfrm>
          <a:prstGeom prst="rect">
            <a:avLst/>
          </a:prstGeom>
          <a:noFill/>
          <a:ln w="9525">
            <a:noFill/>
            <a:miter lim="800000"/>
            <a:headEnd/>
            <a:tailEnd/>
          </a:ln>
          <a:effectLst>
            <a:outerShdw blurRad="152400" dist="63500" dir="5400000" sx="90000" sy="-19000" rotWithShape="0">
              <a:prstClr val="black">
                <a:alpha val="15000"/>
              </a:prstClr>
            </a:outerShdw>
          </a:effectLst>
        </p:spPr>
      </p:pic>
      <p:sp>
        <p:nvSpPr>
          <p:cNvPr id="89" name="Text Box 67"/>
          <p:cNvSpPr txBox="1">
            <a:spLocks noChangeArrowheads="1"/>
          </p:cNvSpPr>
          <p:nvPr/>
        </p:nvSpPr>
        <p:spPr bwMode="gray">
          <a:xfrm>
            <a:off x="466004" y="4242281"/>
            <a:ext cx="1102867" cy="193899"/>
          </a:xfrm>
          <a:prstGeom prst="rect">
            <a:avLst/>
          </a:prstGeom>
          <a:noFill/>
          <a:ln w="9525">
            <a:noFill/>
            <a:miter lim="800000"/>
            <a:headEnd/>
            <a:tailEnd/>
          </a:ln>
          <a:effectLst/>
        </p:spPr>
        <p:txBody>
          <a:bodyPr wrap="none" lIns="0" tIns="0" rIns="0" bIns="0">
            <a:spAutoFit/>
          </a:bodyPr>
          <a:lstStyle/>
          <a:p>
            <a:pPr algn="ctr" fontAlgn="auto">
              <a:lnSpc>
                <a:spcPct val="90000"/>
              </a:lnSpc>
              <a:spcBef>
                <a:spcPct val="35000"/>
              </a:spcBef>
              <a:spcAft>
                <a:spcPts val="0"/>
              </a:spcAft>
              <a:buClr>
                <a:srgbClr val="A1C9E6"/>
              </a:buClr>
              <a:buSzPct val="75000"/>
              <a:buFont typeface="Wingdings" pitchFamily="2" charset="2"/>
              <a:buNone/>
              <a:defRPr/>
            </a:pPr>
            <a:r>
              <a:rPr lang="en-US" sz="1400" b="1" dirty="0" smtClean="0">
                <a:solidFill>
                  <a:schemeClr val="bg2"/>
                </a:solidFill>
                <a:latin typeface="Verdana" pitchFamily="34" charset="0"/>
              </a:rPr>
              <a:t>NEW YORK</a:t>
            </a:r>
            <a:endParaRPr lang="en-US" sz="1000" b="1" dirty="0">
              <a:solidFill>
                <a:schemeClr val="bg2"/>
              </a:solidFill>
              <a:latin typeface="Verdana" pitchFamily="34" charset="0"/>
            </a:endParaRPr>
          </a:p>
        </p:txBody>
      </p:sp>
      <p:sp>
        <p:nvSpPr>
          <p:cNvPr id="90" name="Text Box 67"/>
          <p:cNvSpPr txBox="1">
            <a:spLocks noChangeArrowheads="1"/>
          </p:cNvSpPr>
          <p:nvPr/>
        </p:nvSpPr>
        <p:spPr bwMode="gray">
          <a:xfrm>
            <a:off x="2904360" y="4242281"/>
            <a:ext cx="411972" cy="193899"/>
          </a:xfrm>
          <a:prstGeom prst="rect">
            <a:avLst/>
          </a:prstGeom>
          <a:noFill/>
          <a:ln w="9525">
            <a:noFill/>
            <a:miter lim="800000"/>
            <a:headEnd/>
            <a:tailEnd/>
          </a:ln>
          <a:effectLst/>
        </p:spPr>
        <p:txBody>
          <a:bodyPr wrap="none" lIns="0" tIns="0" rIns="0" bIns="0">
            <a:spAutoFit/>
          </a:bodyPr>
          <a:lstStyle/>
          <a:p>
            <a:pPr algn="ctr" fontAlgn="auto">
              <a:lnSpc>
                <a:spcPct val="90000"/>
              </a:lnSpc>
              <a:spcBef>
                <a:spcPct val="35000"/>
              </a:spcBef>
              <a:spcAft>
                <a:spcPts val="0"/>
              </a:spcAft>
              <a:buClr>
                <a:srgbClr val="A1C9E6"/>
              </a:buClr>
              <a:buSzPct val="75000"/>
              <a:buFont typeface="Wingdings" pitchFamily="2" charset="2"/>
              <a:buNone/>
              <a:defRPr/>
            </a:pPr>
            <a:r>
              <a:rPr lang="en-US" sz="1400" b="1" dirty="0" smtClean="0">
                <a:solidFill>
                  <a:schemeClr val="bg2"/>
                </a:solidFill>
                <a:latin typeface="Verdana" pitchFamily="34" charset="0"/>
              </a:rPr>
              <a:t>U.K.</a:t>
            </a:r>
            <a:endParaRPr lang="en-US" sz="1000" b="1" dirty="0">
              <a:solidFill>
                <a:schemeClr val="bg2"/>
              </a:solidFill>
              <a:latin typeface="Verdana" pitchFamily="34" charset="0"/>
            </a:endParaRPr>
          </a:p>
        </p:txBody>
      </p:sp>
      <p:pic>
        <p:nvPicPr>
          <p:cNvPr id="91" name="Picture 90" descr="disc blu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2794905" y="3706302"/>
            <a:ext cx="174074" cy="190337"/>
          </a:xfrm>
          <a:prstGeom prst="rect">
            <a:avLst/>
          </a:prstGeom>
          <a:ln w="19050">
            <a:noFill/>
            <a:prstDash val="solid"/>
          </a:ln>
        </p:spPr>
      </p:pic>
      <p:pic>
        <p:nvPicPr>
          <p:cNvPr id="92" name="Picture 91" descr="disc blu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3022452" y="3706302"/>
            <a:ext cx="174074" cy="190337"/>
          </a:xfrm>
          <a:prstGeom prst="rect">
            <a:avLst/>
          </a:prstGeom>
          <a:ln w="19050">
            <a:noFill/>
            <a:prstDash val="solid"/>
          </a:ln>
        </p:spPr>
      </p:pic>
      <p:pic>
        <p:nvPicPr>
          <p:cNvPr id="93" name="Picture 92" descr="disc blu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701996" y="3706302"/>
            <a:ext cx="174074" cy="190337"/>
          </a:xfrm>
          <a:prstGeom prst="rect">
            <a:avLst/>
          </a:prstGeom>
          <a:ln w="19050">
            <a:noFill/>
            <a:prstDash val="solid"/>
          </a:ln>
        </p:spPr>
      </p:pic>
      <p:pic>
        <p:nvPicPr>
          <p:cNvPr id="94" name="Picture 93" descr="disc blu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929543" y="3706302"/>
            <a:ext cx="174074" cy="190337"/>
          </a:xfrm>
          <a:prstGeom prst="rect">
            <a:avLst/>
          </a:prstGeom>
          <a:ln w="19050">
            <a:noFill/>
            <a:prstDash val="solid"/>
          </a:ln>
        </p:spPr>
      </p:pic>
      <p:grpSp>
        <p:nvGrpSpPr>
          <p:cNvPr id="3" name="Group 167"/>
          <p:cNvGrpSpPr/>
          <p:nvPr/>
        </p:nvGrpSpPr>
        <p:grpSpPr bwMode="gray">
          <a:xfrm>
            <a:off x="1158804" y="1304396"/>
            <a:ext cx="2266983" cy="2592243"/>
            <a:chOff x="1158804" y="1362075"/>
            <a:chExt cx="2266983" cy="2592243"/>
          </a:xfrm>
        </p:grpSpPr>
        <p:grpSp>
          <p:nvGrpSpPr>
            <p:cNvPr id="4" name="Group 165"/>
            <p:cNvGrpSpPr/>
            <p:nvPr/>
          </p:nvGrpSpPr>
          <p:grpSpPr bwMode="gray">
            <a:xfrm>
              <a:off x="2056710" y="1362075"/>
              <a:ext cx="1065729" cy="1209677"/>
              <a:chOff x="2056710" y="1362075"/>
              <a:chExt cx="1065729" cy="1209677"/>
            </a:xfrm>
          </p:grpSpPr>
          <p:sp>
            <p:nvSpPr>
              <p:cNvPr id="100" name="Rounded Rectangle 99"/>
              <p:cNvSpPr/>
              <p:nvPr/>
            </p:nvSpPr>
            <p:spPr bwMode="gray">
              <a:xfrm>
                <a:off x="2488762" y="1362075"/>
                <a:ext cx="633677" cy="489431"/>
              </a:xfrm>
              <a:prstGeom prst="roundRect">
                <a:avLst/>
              </a:prstGeom>
              <a:solidFill>
                <a:schemeClr val="accent5"/>
              </a:solidFill>
              <a:ln>
                <a:noFill/>
              </a:ln>
              <a:effectLst>
                <a:outerShdw blurRad="63500" sx="102000" sy="102000" algn="c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solidFill>
                      <a:schemeClr val="bg1"/>
                    </a:solidFill>
                    <a:latin typeface="Verdana" pitchFamily="34" charset="0"/>
                  </a:rPr>
                  <a:t>APP 3</a:t>
                </a:r>
                <a:endParaRPr lang="en-US" sz="1200" dirty="0">
                  <a:solidFill>
                    <a:schemeClr val="bg1"/>
                  </a:solidFill>
                  <a:latin typeface="Verdana" pitchFamily="34" charset="0"/>
                </a:endParaRPr>
              </a:p>
            </p:txBody>
          </p:sp>
          <p:pic>
            <p:nvPicPr>
              <p:cNvPr id="101" name="Picture 100" descr="_NEW_server.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gray">
              <a:xfrm>
                <a:off x="2721968" y="1903041"/>
                <a:ext cx="167265" cy="380674"/>
              </a:xfrm>
              <a:prstGeom prst="rect">
                <a:avLst/>
              </a:prstGeom>
            </p:spPr>
          </p:pic>
          <p:cxnSp>
            <p:nvCxnSpPr>
              <p:cNvPr id="102" name="Elbow Connector 101"/>
              <p:cNvCxnSpPr>
                <a:stCxn id="101" idx="2"/>
                <a:endCxn id="63" idx="0"/>
              </p:cNvCxnSpPr>
              <p:nvPr/>
            </p:nvCxnSpPr>
            <p:spPr bwMode="gray">
              <a:xfrm rot="5400000">
                <a:off x="2287138" y="2053288"/>
                <a:ext cx="288036" cy="748891"/>
              </a:xfrm>
              <a:prstGeom prst="bentConnector3">
                <a:avLst>
                  <a:gd name="adj1" fmla="val 50000"/>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166"/>
            <p:cNvGrpSpPr/>
            <p:nvPr/>
          </p:nvGrpSpPr>
          <p:grpSpPr bwMode="gray">
            <a:xfrm>
              <a:off x="1158804" y="3763981"/>
              <a:ext cx="2266983" cy="190337"/>
              <a:chOff x="1158804" y="3763981"/>
              <a:chExt cx="2266983" cy="190337"/>
            </a:xfrm>
          </p:grpSpPr>
          <p:pic>
            <p:nvPicPr>
              <p:cNvPr id="98" name="Picture 97" descr="disc blu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3251713" y="3763981"/>
                <a:ext cx="174074" cy="190337"/>
              </a:xfrm>
              <a:prstGeom prst="rect">
                <a:avLst/>
              </a:prstGeom>
              <a:ln w="19050">
                <a:noFill/>
                <a:prstDash val="solid"/>
              </a:ln>
            </p:spPr>
          </p:pic>
          <p:pic>
            <p:nvPicPr>
              <p:cNvPr id="99" name="Picture 98" descr="disc blu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1158804" y="3763981"/>
                <a:ext cx="174074" cy="190337"/>
              </a:xfrm>
              <a:prstGeom prst="rect">
                <a:avLst/>
              </a:prstGeom>
              <a:ln w="19050">
                <a:noFill/>
                <a:prstDash val="solid"/>
              </a:ln>
            </p:spPr>
          </p:pic>
        </p:grpSp>
      </p:grpSp>
      <p:sp>
        <p:nvSpPr>
          <p:cNvPr id="103" name="Rounded Rectangle 102"/>
          <p:cNvSpPr/>
          <p:nvPr/>
        </p:nvSpPr>
        <p:spPr bwMode="gray">
          <a:xfrm>
            <a:off x="1739871" y="1304396"/>
            <a:ext cx="633677" cy="489431"/>
          </a:xfrm>
          <a:prstGeom prst="roundRect">
            <a:avLst/>
          </a:prstGeom>
          <a:blipFill>
            <a:blip r:embed="rId9" cstate="email">
              <a:extLst>
                <a:ext uri="{28A0092B-C50C-407E-A947-70E740481C1C}">
                  <a14:useLocalDpi xmlns:a14="http://schemas.microsoft.com/office/drawing/2010/main"/>
                </a:ext>
              </a:extLst>
            </a:blip>
            <a:stretch>
              <a:fillRect/>
            </a:stretch>
          </a:blipFill>
          <a:ln>
            <a:noFill/>
          </a:ln>
          <a:effectLst>
            <a:outerShdw blurRad="63500" sx="102000" sy="102000" algn="ctr"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178"/>
          <p:cNvGrpSpPr/>
          <p:nvPr/>
        </p:nvGrpSpPr>
        <p:grpSpPr bwMode="gray">
          <a:xfrm>
            <a:off x="2248438" y="2993217"/>
            <a:ext cx="2496383" cy="345642"/>
            <a:chOff x="2248438" y="3050896"/>
            <a:chExt cx="2496383" cy="345642"/>
          </a:xfrm>
        </p:grpSpPr>
        <p:cxnSp>
          <p:nvCxnSpPr>
            <p:cNvPr id="105" name="Elbow Connector 104"/>
            <p:cNvCxnSpPr>
              <a:stCxn id="111" idx="1"/>
              <a:endCxn id="63" idx="3"/>
            </p:cNvCxnSpPr>
            <p:nvPr/>
          </p:nvCxnSpPr>
          <p:spPr bwMode="gray">
            <a:xfrm rot="10800000">
              <a:off x="2248438" y="3166111"/>
              <a:ext cx="1071192" cy="57607"/>
            </a:xfrm>
            <a:prstGeom prst="bentConnector3">
              <a:avLst>
                <a:gd name="adj1" fmla="val 50000"/>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27"/>
            <p:cNvGrpSpPr/>
            <p:nvPr/>
          </p:nvGrpSpPr>
          <p:grpSpPr bwMode="gray">
            <a:xfrm>
              <a:off x="3319630" y="3050896"/>
              <a:ext cx="1425191" cy="345642"/>
              <a:chOff x="2922207" y="979901"/>
              <a:chExt cx="2784721" cy="675359"/>
            </a:xfrm>
          </p:grpSpPr>
          <p:pic>
            <p:nvPicPr>
              <p:cNvPr id="107" name="Picture 106" descr="laptop_blank.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3795450" y="979901"/>
                <a:ext cx="1003598" cy="675359"/>
              </a:xfrm>
              <a:prstGeom prst="rect">
                <a:avLst/>
              </a:prstGeom>
              <a:effectLst>
                <a:outerShdw blurRad="76200" dir="18900000" sy="23000" kx="-1200000" algn="bl" rotWithShape="0">
                  <a:prstClr val="black">
                    <a:alpha val="20000"/>
                  </a:prstClr>
                </a:outerShdw>
              </a:effectLst>
            </p:spPr>
          </p:pic>
          <p:pic>
            <p:nvPicPr>
              <p:cNvPr id="108" name="Picture 107" descr="ipad2.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4867691" y="997717"/>
                <a:ext cx="486420" cy="639727"/>
              </a:xfrm>
              <a:prstGeom prst="rect">
                <a:avLst/>
              </a:prstGeom>
              <a:effectLst>
                <a:outerShdw blurRad="76200" dir="18900000" sy="23000" kx="-1200000" algn="bl" rotWithShape="0">
                  <a:prstClr val="black">
                    <a:alpha val="20000"/>
                  </a:prstClr>
                </a:outerShdw>
              </a:effectLst>
            </p:spPr>
          </p:pic>
          <p:pic>
            <p:nvPicPr>
              <p:cNvPr id="109" name="Picture 108" descr="bberry.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bwMode="gray">
              <a:xfrm>
                <a:off x="5453962" y="1089694"/>
                <a:ext cx="252966" cy="455773"/>
              </a:xfrm>
              <a:prstGeom prst="rect">
                <a:avLst/>
              </a:prstGeom>
              <a:effectLst>
                <a:outerShdw blurRad="76200" dir="18900000" sy="23000" kx="-1200000" algn="bl" rotWithShape="0">
                  <a:prstClr val="black">
                    <a:alpha val="20000"/>
                  </a:prstClr>
                </a:outerShdw>
              </a:effectLst>
            </p:spPr>
          </p:pic>
          <p:pic>
            <p:nvPicPr>
              <p:cNvPr id="110" name="Picture 109" descr="iphone.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gray">
              <a:xfrm>
                <a:off x="3342495" y="1022387"/>
                <a:ext cx="431126" cy="590387"/>
              </a:xfrm>
              <a:prstGeom prst="rect">
                <a:avLst/>
              </a:prstGeom>
              <a:noFill/>
              <a:ln w="9525">
                <a:noFill/>
                <a:miter lim="800000"/>
                <a:headEnd/>
                <a:tailEnd/>
              </a:ln>
              <a:effectLst>
                <a:outerShdw blurRad="76200" dir="18900000" sy="23000" kx="-1200000" algn="bl" rotWithShape="0">
                  <a:prstClr val="black">
                    <a:alpha val="20000"/>
                  </a:prstClr>
                </a:outerShdw>
              </a:effectLst>
            </p:spPr>
          </p:pic>
          <p:pic>
            <p:nvPicPr>
              <p:cNvPr id="111" name="Picture 78" descr="palm.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gray">
              <a:xfrm>
                <a:off x="2922207" y="1007576"/>
                <a:ext cx="460876" cy="620008"/>
              </a:xfrm>
              <a:prstGeom prst="rect">
                <a:avLst/>
              </a:prstGeom>
              <a:noFill/>
              <a:ln w="9525">
                <a:noFill/>
                <a:miter lim="800000"/>
                <a:headEnd/>
                <a:tailEnd/>
              </a:ln>
              <a:effectLst>
                <a:outerShdw blurRad="76200" dir="18900000" sy="23000" kx="-1200000" algn="bl" rotWithShape="0">
                  <a:prstClr val="black">
                    <a:alpha val="20000"/>
                  </a:prstClr>
                </a:outerShdw>
              </a:effectLst>
            </p:spPr>
          </p:pic>
        </p:grpSp>
      </p:grpSp>
      <p:sp>
        <p:nvSpPr>
          <p:cNvPr id="112" name="TextBox 111"/>
          <p:cNvSpPr txBox="1"/>
          <p:nvPr/>
        </p:nvSpPr>
        <p:spPr bwMode="gray">
          <a:xfrm>
            <a:off x="3930138" y="2257851"/>
            <a:ext cx="4092467" cy="215444"/>
          </a:xfrm>
          <a:prstGeom prst="rect">
            <a:avLst/>
          </a:prstGeom>
          <a:noFill/>
        </p:spPr>
        <p:txBody>
          <a:bodyPr wrap="none" lIns="0" tIns="0" rIns="0" bIns="0" rtlCol="0">
            <a:spAutoFit/>
          </a:bodyPr>
          <a:lstStyle/>
          <a:p>
            <a:r>
              <a:rPr lang="en-US" sz="1400" b="1" dirty="0" smtClean="0">
                <a:solidFill>
                  <a:schemeClr val="tx2"/>
                </a:solidFill>
                <a:latin typeface="Verdana" pitchFamily="34" charset="0"/>
              </a:rPr>
              <a:t>Easy Access</a:t>
            </a:r>
            <a:r>
              <a:rPr lang="en-US" sz="1400" b="1" dirty="0" smtClean="0">
                <a:solidFill>
                  <a:schemeClr val="bg2"/>
                </a:solidFill>
              </a:rPr>
              <a:t> </a:t>
            </a:r>
            <a:r>
              <a:rPr lang="en-US" sz="1400" dirty="0" smtClean="0">
                <a:solidFill>
                  <a:schemeClr val="bg2"/>
                </a:solidFill>
              </a:rPr>
              <a:t>Across Networks And Platforms</a:t>
            </a:r>
            <a:endParaRPr lang="en-US" sz="1400" dirty="0">
              <a:solidFill>
                <a:schemeClr val="bg2"/>
              </a:solidFill>
            </a:endParaRPr>
          </a:p>
        </p:txBody>
      </p:sp>
      <p:grpSp>
        <p:nvGrpSpPr>
          <p:cNvPr id="8" name="Group 52"/>
          <p:cNvGrpSpPr/>
          <p:nvPr/>
        </p:nvGrpSpPr>
        <p:grpSpPr bwMode="gray">
          <a:xfrm>
            <a:off x="4526908" y="3166038"/>
            <a:ext cx="1127110" cy="1249858"/>
            <a:chOff x="4526908" y="3223717"/>
            <a:chExt cx="1127110" cy="1249858"/>
          </a:xfrm>
        </p:grpSpPr>
        <p:grpSp>
          <p:nvGrpSpPr>
            <p:cNvPr id="9" name="Group 169"/>
            <p:cNvGrpSpPr/>
            <p:nvPr/>
          </p:nvGrpSpPr>
          <p:grpSpPr bwMode="gray">
            <a:xfrm>
              <a:off x="4526908" y="3355561"/>
              <a:ext cx="1127110" cy="1118014"/>
              <a:chOff x="4526908" y="3355561"/>
              <a:chExt cx="1127110" cy="1118014"/>
            </a:xfrm>
          </p:grpSpPr>
          <p:pic>
            <p:nvPicPr>
              <p:cNvPr id="116" name="Picture 115" descr="Offic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bwMode="gray">
              <a:xfrm>
                <a:off x="4526908" y="3355561"/>
                <a:ext cx="1127110" cy="1007935"/>
              </a:xfrm>
              <a:prstGeom prst="rect">
                <a:avLst/>
              </a:prstGeom>
            </p:spPr>
          </p:pic>
          <p:pic>
            <p:nvPicPr>
              <p:cNvPr id="117" name="Picture 116" descr="silhouettes.pn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gray">
              <a:xfrm>
                <a:off x="4572000" y="3989238"/>
                <a:ext cx="1036926" cy="484337"/>
              </a:xfrm>
              <a:prstGeom prst="rect">
                <a:avLst/>
              </a:prstGeom>
            </p:spPr>
          </p:pic>
        </p:grpSp>
        <p:cxnSp>
          <p:nvCxnSpPr>
            <p:cNvPr id="115" name="Elbow Connector 132"/>
            <p:cNvCxnSpPr/>
            <p:nvPr/>
          </p:nvCxnSpPr>
          <p:spPr bwMode="gray">
            <a:xfrm rot="16200000" flipV="1">
              <a:off x="4851720" y="3116818"/>
              <a:ext cx="131844" cy="345642"/>
            </a:xfrm>
            <a:prstGeom prst="bentConnector2">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5847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3.61111E-6 -6.38298E-7 L 3.61111E-6 0.35893 L -0.11545 0.35893 " pathEditMode="relative" rAng="0" ptsTypes="AAA">
                                      <p:cBhvr>
                                        <p:cTn id="10" dur="2000" fill="hold"/>
                                        <p:tgtEl>
                                          <p:spTgt spid="103"/>
                                        </p:tgtEl>
                                        <p:attrNameLst>
                                          <p:attrName>ppt_x</p:attrName>
                                          <p:attrName>ppt_y</p:attrName>
                                        </p:attrNameLst>
                                      </p:cBhvr>
                                      <p:rCtr x="-5800" y="17900"/>
                                    </p:animMotion>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EMC </a:t>
            </a:r>
            <a:r>
              <a:rPr lang="en-US" dirty="0" err="1" smtClean="0"/>
              <a:t>Atmos</a:t>
            </a:r>
            <a:r>
              <a:rPr lang="en-US" dirty="0" smtClean="0"/>
              <a:t> Deployment Models</a:t>
            </a:r>
            <a:endParaRPr lang="en-US" dirty="0"/>
          </a:p>
        </p:txBody>
      </p:sp>
      <p:pic>
        <p:nvPicPr>
          <p:cNvPr id="14" name="Picture 27"/>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7546428" y="2192803"/>
            <a:ext cx="1227686" cy="186685"/>
          </a:xfrm>
          <a:prstGeom prst="rect">
            <a:avLst/>
          </a:prstGeom>
          <a:noFill/>
          <a:ln>
            <a:noFill/>
          </a:ln>
        </p:spPr>
      </p:pic>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tretch/>
        </p:blipFill>
        <p:spPr bwMode="gray">
          <a:xfrm>
            <a:off x="7782555" y="3393026"/>
            <a:ext cx="755432" cy="604346"/>
          </a:xfrm>
          <a:prstGeom prst="rect">
            <a:avLst/>
          </a:prstGeom>
          <a:noFill/>
          <a:ln>
            <a:noFill/>
          </a:ln>
        </p:spPr>
      </p:pic>
      <p:sp>
        <p:nvSpPr>
          <p:cNvPr id="18" name="Rectangle 17"/>
          <p:cNvSpPr/>
          <p:nvPr/>
        </p:nvSpPr>
        <p:spPr bwMode="gray">
          <a:xfrm>
            <a:off x="1600200" y="969866"/>
            <a:ext cx="3651962" cy="76944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all" spc="0" normalizeH="0" baseline="0" noProof="0" dirty="0" smtClean="0">
                <a:ln w="0"/>
                <a:gradFill flip="none">
                  <a:gsLst>
                    <a:gs pos="0">
                      <a:srgbClr val="3892D0">
                        <a:tint val="75000"/>
                        <a:shade val="75000"/>
                        <a:satMod val="170000"/>
                      </a:srgbClr>
                    </a:gs>
                    <a:gs pos="49000">
                      <a:srgbClr val="3892D0">
                        <a:tint val="88000"/>
                        <a:shade val="65000"/>
                        <a:satMod val="172000"/>
                      </a:srgbClr>
                    </a:gs>
                    <a:gs pos="50000">
                      <a:srgbClr val="3892D0">
                        <a:shade val="65000"/>
                        <a:satMod val="130000"/>
                      </a:srgbClr>
                    </a:gs>
                    <a:gs pos="92000">
                      <a:srgbClr val="3892D0">
                        <a:shade val="50000"/>
                        <a:satMod val="120000"/>
                      </a:srgbClr>
                    </a:gs>
                    <a:gs pos="100000">
                      <a:srgbClr val="3892D0">
                        <a:shade val="48000"/>
                        <a:satMod val="120000"/>
                      </a:srgbClr>
                    </a:gs>
                  </a:gsLst>
                  <a:lin ang="5400000"/>
                </a:gradFill>
                <a:effectLst>
                  <a:reflection blurRad="12700" stA="50000" endPos="50000" dist="5000" dir="5400000" sy="-100000" rotWithShape="0"/>
                </a:effectLst>
                <a:uLnTx/>
                <a:uFillTx/>
                <a:latin typeface="Verdana" pitchFamily="34" charset="0"/>
              </a:rPr>
              <a:t>EMC Atmos</a:t>
            </a:r>
          </a:p>
        </p:txBody>
      </p:sp>
      <p:sp>
        <p:nvSpPr>
          <p:cNvPr id="19" name="Rectangle 18"/>
          <p:cNvSpPr/>
          <p:nvPr/>
        </p:nvSpPr>
        <p:spPr bwMode="gray">
          <a:xfrm>
            <a:off x="2350275" y="2701446"/>
            <a:ext cx="3651961" cy="99104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4400" b="0" i="0" u="none" strike="noStrike" kern="0" cap="all" spc="0" normalizeH="0" baseline="0" noProof="0" dirty="0" smtClean="0">
                <a:ln w="0"/>
                <a:gradFill flip="none">
                  <a:gsLst>
                    <a:gs pos="0">
                      <a:srgbClr val="3892D0">
                        <a:tint val="75000"/>
                        <a:shade val="75000"/>
                        <a:satMod val="170000"/>
                      </a:srgbClr>
                    </a:gs>
                    <a:gs pos="49000">
                      <a:srgbClr val="3892D0">
                        <a:tint val="88000"/>
                        <a:shade val="65000"/>
                        <a:satMod val="172000"/>
                      </a:srgbClr>
                    </a:gs>
                    <a:gs pos="50000">
                      <a:srgbClr val="3892D0">
                        <a:shade val="65000"/>
                        <a:satMod val="130000"/>
                      </a:srgbClr>
                    </a:gs>
                    <a:gs pos="92000">
                      <a:srgbClr val="3892D0">
                        <a:shade val="50000"/>
                        <a:satMod val="120000"/>
                      </a:srgbClr>
                    </a:gs>
                    <a:gs pos="100000">
                      <a:srgbClr val="3892D0">
                        <a:shade val="48000"/>
                        <a:satMod val="120000"/>
                      </a:srgbClr>
                    </a:gs>
                  </a:gsLst>
                  <a:lin ang="5400000"/>
                </a:gradFill>
                <a:effectLst/>
                <a:uLnTx/>
                <a:uFillTx/>
                <a:latin typeface="Verdana" pitchFamily="34" charset="0"/>
              </a:rPr>
              <a:t>EMC Atmos</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2900" b="0" i="0" u="none" strike="noStrike" kern="0" cap="all" spc="0" normalizeH="0" baseline="0" noProof="0" dirty="0" smtClean="0">
                <a:ln w="0"/>
                <a:gradFill flip="none">
                  <a:gsLst>
                    <a:gs pos="0">
                      <a:srgbClr val="3892D0">
                        <a:tint val="75000"/>
                        <a:shade val="75000"/>
                        <a:satMod val="170000"/>
                      </a:srgbClr>
                    </a:gs>
                    <a:gs pos="49000">
                      <a:srgbClr val="3892D0">
                        <a:tint val="88000"/>
                        <a:shade val="65000"/>
                        <a:satMod val="172000"/>
                      </a:srgbClr>
                    </a:gs>
                    <a:gs pos="50000">
                      <a:srgbClr val="3892D0">
                        <a:shade val="65000"/>
                        <a:satMod val="130000"/>
                      </a:srgbClr>
                    </a:gs>
                    <a:gs pos="92000">
                      <a:srgbClr val="3892D0">
                        <a:shade val="50000"/>
                        <a:satMod val="120000"/>
                      </a:srgbClr>
                    </a:gs>
                    <a:gs pos="100000">
                      <a:srgbClr val="3892D0">
                        <a:shade val="48000"/>
                        <a:satMod val="120000"/>
                      </a:srgbClr>
                    </a:gs>
                  </a:gsLst>
                  <a:lin ang="5400000"/>
                </a:gradFill>
                <a:effectLst>
                  <a:reflection blurRad="12700" stA="50000" endPos="50000" dist="5000" dir="5400000" sy="-100000" rotWithShape="0"/>
                </a:effectLst>
                <a:uLnTx/>
                <a:uFillTx/>
                <a:latin typeface="Verdana" pitchFamily="34" charset="0"/>
              </a:rPr>
              <a:t>VIRTUAL EDITION</a:t>
            </a:r>
          </a:p>
        </p:txBody>
      </p:sp>
      <p:pic>
        <p:nvPicPr>
          <p:cNvPr id="20" name="Picture 19" descr="atmos.png"/>
          <p:cNvPicPr>
            <a:picLocks noChangeAspect="1"/>
          </p:cNvPicPr>
          <p:nvPr/>
        </p:nvPicPr>
        <p:blipFill>
          <a:blip r:embed="rId5" cstate="screen"/>
          <a:stretch>
            <a:fillRect/>
          </a:stretch>
        </p:blipFill>
        <p:spPr bwMode="gray">
          <a:xfrm>
            <a:off x="5959796" y="2223741"/>
            <a:ext cx="1828800" cy="1828800"/>
          </a:xfrm>
          <a:prstGeom prst="rect">
            <a:avLst/>
          </a:prstGeom>
          <a:effectLst>
            <a:reflection blurRad="6350" stA="52000" endA="300" endPos="35000" dir="5400000" sy="-100000" algn="bl" rotWithShape="0"/>
          </a:effectLst>
        </p:spPr>
      </p:pic>
      <p:pic>
        <p:nvPicPr>
          <p:cNvPr id="21" name="Picture 20" descr="atmo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366712" y="958754"/>
            <a:ext cx="1094508" cy="3392979"/>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9124767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777287" cy="460375"/>
          </a:xfrm>
        </p:spPr>
        <p:txBody>
          <a:bodyPr/>
          <a:lstStyle/>
          <a:p>
            <a:r>
              <a:rPr lang="en-US" dirty="0" smtClean="0"/>
              <a:t>Big Data Apps Require Big Data Analytics</a:t>
            </a:r>
            <a:endParaRPr lang="en-US" dirty="0"/>
          </a:p>
        </p:txBody>
      </p:sp>
      <p:sp>
        <p:nvSpPr>
          <p:cNvPr id="10" name="Text Placeholder 9"/>
          <p:cNvSpPr>
            <a:spLocks noGrp="1"/>
          </p:cNvSpPr>
          <p:nvPr>
            <p:ph type="body" idx="1"/>
          </p:nvPr>
        </p:nvSpPr>
        <p:spPr bwMode="gray"/>
        <p:txBody>
          <a:bodyPr/>
          <a:lstStyle/>
          <a:p>
            <a:r>
              <a:rPr lang="en-US" dirty="0" smtClean="0"/>
              <a:t>Your Approach To Business Analytics Must Change</a:t>
            </a:r>
            <a:endParaRPr lang="en-US" dirty="0"/>
          </a:p>
        </p:txBody>
      </p:sp>
      <p:grpSp>
        <p:nvGrpSpPr>
          <p:cNvPr id="3" name="Group 2"/>
          <p:cNvGrpSpPr/>
          <p:nvPr/>
        </p:nvGrpSpPr>
        <p:grpSpPr bwMode="gray">
          <a:xfrm>
            <a:off x="381003" y="2638801"/>
            <a:ext cx="8305795" cy="1699171"/>
            <a:chOff x="381003" y="2638801"/>
            <a:chExt cx="8305795" cy="1699171"/>
          </a:xfrm>
        </p:grpSpPr>
        <p:sp>
          <p:nvSpPr>
            <p:cNvPr id="13" name="Round Same Side Corner Rectangle 12"/>
            <p:cNvSpPr/>
            <p:nvPr/>
          </p:nvSpPr>
          <p:spPr bwMode="gray">
            <a:xfrm rot="16200000">
              <a:off x="1614677" y="1405127"/>
              <a:ext cx="1685546" cy="4152894"/>
            </a:xfrm>
            <a:prstGeom prst="round2SameRect">
              <a:avLst>
                <a:gd name="adj1" fmla="val 2821"/>
                <a:gd name="adj2" fmla="val 0"/>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ame Side Corner Rectangle 13"/>
            <p:cNvSpPr/>
            <p:nvPr/>
          </p:nvSpPr>
          <p:spPr bwMode="gray">
            <a:xfrm rot="5400000">
              <a:off x="5767573" y="1405123"/>
              <a:ext cx="1685547" cy="4152903"/>
            </a:xfrm>
            <a:prstGeom prst="round2SameRect">
              <a:avLst>
                <a:gd name="adj1" fmla="val 3301"/>
                <a:gd name="adj2" fmla="val 0"/>
              </a:avLst>
            </a:prstGeom>
            <a:gradFill flip="none" rotWithShape="1">
              <a:gsLst>
                <a:gs pos="0">
                  <a:schemeClr val="accent1">
                    <a:lumMod val="20000"/>
                    <a:lumOff val="80000"/>
                  </a:schemeClr>
                </a:gs>
                <a:gs pos="100000">
                  <a:schemeClr val="bg1"/>
                </a:gs>
              </a:gsLst>
              <a:lin ang="8100000" scaled="1"/>
              <a:tileRect/>
            </a:gra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p:cNvSpPr txBox="1">
              <a:spLocks/>
            </p:cNvSpPr>
            <p:nvPr/>
          </p:nvSpPr>
          <p:spPr bwMode="gray">
            <a:xfrm>
              <a:off x="428366" y="2812726"/>
              <a:ext cx="4014481" cy="1245505"/>
            </a:xfrm>
            <a:prstGeom prst="rect">
              <a:avLst/>
            </a:prstGeom>
          </p:spPr>
          <p:txBody>
            <a:bodyPr lIns="0" tIns="0" rIns="0" bIns="0"/>
            <a:lstStyle>
              <a:lvl1pPr marL="230188" indent="-230188" algn="l" defTabSz="914400" rtl="0" eaLnBrk="1" latinLnBrk="0" hangingPunct="1">
                <a:spcBef>
                  <a:spcPct val="20000"/>
                </a:spcBef>
                <a:buClr>
                  <a:schemeClr val="tx2"/>
                </a:buClr>
                <a:buFont typeface="Arial" pitchFamily="34" charset="0"/>
                <a:buChar char="•"/>
                <a:defRPr sz="2400" kern="1200">
                  <a:solidFill>
                    <a:schemeClr val="bg2"/>
                  </a:solidFill>
                  <a:latin typeface="MetaNormalLF-Roman" pitchFamily="34" charset="0"/>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bg2"/>
                  </a:solidFill>
                  <a:latin typeface="MetaNormalLF-Roman"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2"/>
                  </a:solidFill>
                  <a:latin typeface="MetaNormalLF-Roman" pitchFamily="34" charset="0"/>
                  <a:ea typeface="+mn-ea"/>
                  <a:cs typeface="+mn-cs"/>
                </a:defRPr>
              </a:lvl3pPr>
              <a:lvl4pPr marL="1600200" indent="-228600" algn="l" defTabSz="914400" rtl="0" eaLnBrk="1" latinLnBrk="0" hangingPunct="1">
                <a:spcBef>
                  <a:spcPct val="20000"/>
                </a:spcBef>
                <a:buClr>
                  <a:schemeClr val="tx2"/>
                </a:buClr>
                <a:buFont typeface="Wingdings" pitchFamily="2" charset="2"/>
                <a:buChar char="§"/>
                <a:defRPr sz="1600" kern="1200">
                  <a:solidFill>
                    <a:schemeClr val="bg2"/>
                  </a:solidFill>
                  <a:latin typeface="MetaNormalLF-Roman"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r">
                <a:lnSpc>
                  <a:spcPct val="90000"/>
                </a:lnSpc>
                <a:spcBef>
                  <a:spcPts val="600"/>
                </a:spcBef>
                <a:buNone/>
              </a:pPr>
              <a:r>
                <a:rPr lang="en-US" sz="2000" dirty="0">
                  <a:solidFill>
                    <a:schemeClr val="bg1"/>
                  </a:solidFill>
                  <a:latin typeface="+mn-lt"/>
                </a:rPr>
                <a:t>Slow &amp; Reactive</a:t>
              </a:r>
            </a:p>
            <a:p>
              <a:pPr marL="0" indent="0" algn="r">
                <a:lnSpc>
                  <a:spcPct val="90000"/>
                </a:lnSpc>
                <a:spcBef>
                  <a:spcPts val="600"/>
                </a:spcBef>
                <a:buNone/>
              </a:pPr>
              <a:r>
                <a:rPr lang="en-US" sz="2000" dirty="0" smtClean="0">
                  <a:solidFill>
                    <a:schemeClr val="bg1"/>
                  </a:solidFill>
                  <a:latin typeface="+mn-lt"/>
                </a:rPr>
                <a:t>Limited Insight</a:t>
              </a:r>
            </a:p>
            <a:p>
              <a:pPr marL="0" indent="0" algn="r">
                <a:lnSpc>
                  <a:spcPct val="90000"/>
                </a:lnSpc>
                <a:spcBef>
                  <a:spcPts val="600"/>
                </a:spcBef>
                <a:buNone/>
              </a:pPr>
              <a:r>
                <a:rPr lang="en-US" sz="2000" dirty="0" smtClean="0">
                  <a:solidFill>
                    <a:schemeClr val="bg1"/>
                  </a:solidFill>
                  <a:latin typeface="+mn-lt"/>
                </a:rPr>
                <a:t>Risky </a:t>
              </a:r>
              <a:r>
                <a:rPr lang="en-US" sz="2000" dirty="0">
                  <a:solidFill>
                    <a:schemeClr val="bg1"/>
                  </a:solidFill>
                  <a:latin typeface="+mn-lt"/>
                </a:rPr>
                <a:t>Shadow Repositories</a:t>
              </a:r>
            </a:p>
          </p:txBody>
        </p:sp>
        <p:sp>
          <p:nvSpPr>
            <p:cNvPr id="38" name="Content Placeholder 2"/>
            <p:cNvSpPr txBox="1">
              <a:spLocks/>
            </p:cNvSpPr>
            <p:nvPr/>
          </p:nvSpPr>
          <p:spPr bwMode="gray">
            <a:xfrm>
              <a:off x="4650419" y="2812726"/>
              <a:ext cx="4036379" cy="1525246"/>
            </a:xfrm>
            <a:prstGeom prst="rect">
              <a:avLst/>
            </a:prstGeom>
          </p:spPr>
          <p:txBody>
            <a:bodyPr lIns="0" tIns="0" rIns="0" bIns="0"/>
            <a:lstStyle>
              <a:lvl1pPr marL="230188" indent="-230188" algn="l" defTabSz="914400" rtl="0" eaLnBrk="1" latinLnBrk="0" hangingPunct="1">
                <a:spcBef>
                  <a:spcPct val="20000"/>
                </a:spcBef>
                <a:buClr>
                  <a:schemeClr val="tx2"/>
                </a:buClr>
                <a:buFont typeface="Arial" pitchFamily="34" charset="0"/>
                <a:buChar char="•"/>
                <a:defRPr sz="2400" kern="1200">
                  <a:solidFill>
                    <a:schemeClr val="bg2"/>
                  </a:solidFill>
                  <a:latin typeface="MetaNormalLF-Roman" pitchFamily="34" charset="0"/>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bg2"/>
                  </a:solidFill>
                  <a:latin typeface="MetaNormalLF-Roman"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2"/>
                  </a:solidFill>
                  <a:latin typeface="MetaNormalLF-Roman" pitchFamily="34" charset="0"/>
                  <a:ea typeface="+mn-ea"/>
                  <a:cs typeface="+mn-cs"/>
                </a:defRPr>
              </a:lvl3pPr>
              <a:lvl4pPr marL="1600200" indent="-228600" algn="l" defTabSz="914400" rtl="0" eaLnBrk="1" latinLnBrk="0" hangingPunct="1">
                <a:spcBef>
                  <a:spcPct val="20000"/>
                </a:spcBef>
                <a:buClr>
                  <a:schemeClr val="tx2"/>
                </a:buClr>
                <a:buFont typeface="Wingdings" pitchFamily="2" charset="2"/>
                <a:buChar char="§"/>
                <a:defRPr sz="1600" kern="1200">
                  <a:solidFill>
                    <a:schemeClr val="bg2"/>
                  </a:solidFill>
                  <a:latin typeface="MetaNormalLF-Roman"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90000"/>
                </a:lnSpc>
                <a:spcBef>
                  <a:spcPts val="600"/>
                </a:spcBef>
                <a:buNone/>
              </a:pPr>
              <a:r>
                <a:rPr lang="en-US" sz="2000" dirty="0" smtClean="0">
                  <a:solidFill>
                    <a:schemeClr val="tx1"/>
                  </a:solidFill>
                  <a:latin typeface="+mn-lt"/>
                </a:rPr>
                <a:t>Agile </a:t>
              </a:r>
              <a:r>
                <a:rPr lang="en-US" sz="2000" dirty="0">
                  <a:solidFill>
                    <a:schemeClr val="tx1"/>
                  </a:solidFill>
                  <a:latin typeface="+mn-lt"/>
                </a:rPr>
                <a:t>&amp; </a:t>
              </a:r>
              <a:r>
                <a:rPr lang="en-US" sz="2000" dirty="0" smtClean="0">
                  <a:solidFill>
                    <a:schemeClr val="tx1"/>
                  </a:solidFill>
                  <a:latin typeface="+mn-lt"/>
                </a:rPr>
                <a:t>Proactive</a:t>
              </a:r>
            </a:p>
            <a:p>
              <a:pPr marL="0" indent="0">
                <a:lnSpc>
                  <a:spcPct val="90000"/>
                </a:lnSpc>
                <a:spcBef>
                  <a:spcPts val="600"/>
                </a:spcBef>
                <a:buNone/>
              </a:pPr>
              <a:r>
                <a:rPr lang="en-US" sz="2000" dirty="0">
                  <a:solidFill>
                    <a:schemeClr val="tx1"/>
                  </a:solidFill>
                  <a:latin typeface="+mn-lt"/>
                </a:rPr>
                <a:t>Expanded Insight &amp; </a:t>
              </a:r>
              <a:r>
                <a:rPr lang="en-US" sz="2000" dirty="0" smtClean="0">
                  <a:solidFill>
                    <a:schemeClr val="tx1"/>
                  </a:solidFill>
                  <a:latin typeface="+mn-lt"/>
                </a:rPr>
                <a:t>Correlation</a:t>
              </a:r>
              <a:endParaRPr lang="en-US" sz="2000" dirty="0">
                <a:solidFill>
                  <a:schemeClr val="tx1"/>
                </a:solidFill>
                <a:latin typeface="+mn-lt"/>
              </a:endParaRPr>
            </a:p>
            <a:p>
              <a:pPr marL="0" indent="0">
                <a:lnSpc>
                  <a:spcPct val="90000"/>
                </a:lnSpc>
                <a:spcBef>
                  <a:spcPts val="600"/>
                </a:spcBef>
                <a:buNone/>
              </a:pPr>
              <a:r>
                <a:rPr lang="en-US" sz="2000" dirty="0">
                  <a:solidFill>
                    <a:schemeClr val="tx1"/>
                  </a:solidFill>
                  <a:latin typeface="+mn-lt"/>
                </a:rPr>
                <a:t>Improved </a:t>
              </a:r>
              <a:r>
                <a:rPr lang="en-US" sz="2000" dirty="0" smtClean="0">
                  <a:solidFill>
                    <a:schemeClr val="tx1"/>
                  </a:solidFill>
                  <a:latin typeface="+mn-lt"/>
                </a:rPr>
                <a:t>Compliance</a:t>
              </a:r>
              <a:endParaRPr lang="en-US" sz="2000" dirty="0">
                <a:solidFill>
                  <a:schemeClr val="tx1"/>
                </a:solidFill>
                <a:latin typeface="+mn-lt"/>
              </a:endParaRPr>
            </a:p>
          </p:txBody>
        </p:sp>
      </p:grpSp>
      <p:grpSp>
        <p:nvGrpSpPr>
          <p:cNvPr id="4" name="Group 3"/>
          <p:cNvGrpSpPr/>
          <p:nvPr/>
        </p:nvGrpSpPr>
        <p:grpSpPr bwMode="gray">
          <a:xfrm>
            <a:off x="381003" y="1581148"/>
            <a:ext cx="8318124" cy="774042"/>
            <a:chOff x="381003" y="1581148"/>
            <a:chExt cx="8318124" cy="774042"/>
          </a:xfrm>
        </p:grpSpPr>
        <p:sp>
          <p:nvSpPr>
            <p:cNvPr id="15" name="Round Same Side Corner Rectangle 14"/>
            <p:cNvSpPr/>
            <p:nvPr/>
          </p:nvSpPr>
          <p:spPr bwMode="gray">
            <a:xfrm>
              <a:off x="381003" y="1581148"/>
              <a:ext cx="4152900" cy="774042"/>
            </a:xfrm>
            <a:prstGeom prst="round2SameRect">
              <a:avLst>
                <a:gd name="adj1" fmla="val 2821"/>
                <a:gd name="adj2" fmla="val 0"/>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dirty="0" smtClean="0"/>
                <a:t>Limited, Pre-Defined</a:t>
              </a:r>
              <a:endParaRPr lang="en-US" sz="2800" dirty="0"/>
            </a:p>
          </p:txBody>
        </p:sp>
        <p:sp>
          <p:nvSpPr>
            <p:cNvPr id="16" name="Round Same Side Corner Rectangle 15"/>
            <p:cNvSpPr/>
            <p:nvPr/>
          </p:nvSpPr>
          <p:spPr bwMode="gray">
            <a:xfrm>
              <a:off x="4509234" y="1581148"/>
              <a:ext cx="4189893" cy="774042"/>
            </a:xfrm>
            <a:prstGeom prst="round2SameRect">
              <a:avLst>
                <a:gd name="adj1" fmla="val 2821"/>
                <a:gd name="adj2" fmla="val 0"/>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solidFill>
                </a:rPr>
                <a:t>Expansive, Iterative</a:t>
              </a:r>
              <a:endParaRPr lang="en-US" sz="2800" dirty="0">
                <a:solidFill>
                  <a:schemeClr val="tx1"/>
                </a:solidFill>
              </a:endParaRPr>
            </a:p>
          </p:txBody>
        </p:sp>
      </p:grpSp>
    </p:spTree>
    <p:extLst>
      <p:ext uri="{BB962C8B-B14F-4D97-AF65-F5344CB8AC3E}">
        <p14:creationId xmlns:p14="http://schemas.microsoft.com/office/powerpoint/2010/main" val="7885186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gray">
          <a:xfrm>
            <a:off x="1431494" y="2118688"/>
            <a:ext cx="914400" cy="17025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Rectangle 51"/>
          <p:cNvSpPr/>
          <p:nvPr/>
        </p:nvSpPr>
        <p:spPr bwMode="gray">
          <a:xfrm>
            <a:off x="2416268" y="2118688"/>
            <a:ext cx="914400" cy="17025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Rectangle 56"/>
          <p:cNvSpPr/>
          <p:nvPr/>
        </p:nvSpPr>
        <p:spPr bwMode="gray">
          <a:xfrm>
            <a:off x="1502193" y="2388262"/>
            <a:ext cx="750358" cy="88033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Rectangle 58"/>
          <p:cNvSpPr/>
          <p:nvPr/>
        </p:nvSpPr>
        <p:spPr bwMode="gray">
          <a:xfrm>
            <a:off x="2487132" y="2384876"/>
            <a:ext cx="750358" cy="88033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p:cNvSpPr/>
          <p:nvPr/>
        </p:nvSpPr>
        <p:spPr bwMode="gray">
          <a:xfrm>
            <a:off x="446720" y="2118688"/>
            <a:ext cx="914400" cy="17025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itle 4"/>
          <p:cNvSpPr>
            <a:spLocks noGrp="1"/>
          </p:cNvSpPr>
          <p:nvPr>
            <p:ph type="title"/>
          </p:nvPr>
        </p:nvSpPr>
        <p:spPr bwMode="gray"/>
        <p:txBody>
          <a:bodyPr/>
          <a:lstStyle/>
          <a:p>
            <a:r>
              <a:rPr lang="en-US" dirty="0" smtClean="0"/>
              <a:t>EMC Greenplum Database</a:t>
            </a:r>
            <a:endParaRPr lang="en-US" dirty="0"/>
          </a:p>
        </p:txBody>
      </p:sp>
      <p:sp>
        <p:nvSpPr>
          <p:cNvPr id="2" name="Text Placeholder 1"/>
          <p:cNvSpPr>
            <a:spLocks noGrp="1"/>
          </p:cNvSpPr>
          <p:nvPr>
            <p:ph type="body" idx="1"/>
          </p:nvPr>
        </p:nvSpPr>
        <p:spPr bwMode="gray"/>
        <p:txBody>
          <a:bodyPr/>
          <a:lstStyle/>
          <a:p>
            <a:r>
              <a:rPr lang="en-US" dirty="0" smtClean="0"/>
              <a:t>MPP Database For Structured Data Analysis</a:t>
            </a:r>
            <a:endParaRPr lang="en-US" dirty="0"/>
          </a:p>
        </p:txBody>
      </p:sp>
      <p:sp>
        <p:nvSpPr>
          <p:cNvPr id="38" name="Content Placeholder 37"/>
          <p:cNvSpPr>
            <a:spLocks noGrp="1"/>
          </p:cNvSpPr>
          <p:nvPr>
            <p:ph sz="half" idx="4294967295"/>
          </p:nvPr>
        </p:nvSpPr>
        <p:spPr bwMode="gray">
          <a:xfrm>
            <a:off x="3755444" y="1499844"/>
            <a:ext cx="4326941" cy="2321374"/>
          </a:xfrm>
          <a:prstGeom prst="rect">
            <a:avLst/>
          </a:prstGeom>
        </p:spPr>
        <p:txBody>
          <a:bodyPr anchor="ctr"/>
          <a:lstStyle/>
          <a:p>
            <a:pPr lvl="0"/>
            <a:r>
              <a:rPr lang="en-US" sz="2400" dirty="0" smtClean="0">
                <a:solidFill>
                  <a:schemeClr val="bg2"/>
                </a:solidFill>
                <a:latin typeface="+mn-lt"/>
              </a:rPr>
              <a:t>Provides Extreme Scale</a:t>
            </a:r>
          </a:p>
          <a:p>
            <a:pPr lvl="0"/>
            <a:r>
              <a:rPr lang="en-US" sz="2400" dirty="0" smtClean="0">
                <a:solidFill>
                  <a:schemeClr val="bg2"/>
                </a:solidFill>
                <a:latin typeface="+mn-lt"/>
              </a:rPr>
              <a:t>Automated Parallelization &amp; Tuning</a:t>
            </a:r>
          </a:p>
          <a:p>
            <a:pPr lvl="0"/>
            <a:r>
              <a:rPr lang="en-US" sz="2400" dirty="0" smtClean="0">
                <a:solidFill>
                  <a:schemeClr val="bg2"/>
                </a:solidFill>
                <a:latin typeface="+mn-lt"/>
              </a:rPr>
              <a:t>Add Nodes for Linear Scalability</a:t>
            </a:r>
          </a:p>
        </p:txBody>
      </p:sp>
      <p:sp>
        <p:nvSpPr>
          <p:cNvPr id="6" name="Rectangle 5"/>
          <p:cNvSpPr/>
          <p:nvPr/>
        </p:nvSpPr>
        <p:spPr bwMode="gray">
          <a:xfrm>
            <a:off x="446720" y="1479557"/>
            <a:ext cx="2883948" cy="32620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9" name="Straight Arrow Connector 8"/>
          <p:cNvCxnSpPr/>
          <p:nvPr/>
        </p:nvCxnSpPr>
        <p:spPr bwMode="gray">
          <a:xfrm>
            <a:off x="897213" y="1607453"/>
            <a:ext cx="2004165" cy="0"/>
          </a:xfrm>
          <a:prstGeom prst="straightConnector1">
            <a:avLst/>
          </a:prstGeom>
          <a:ln w="57150" cmpd="sng">
            <a:solidFill>
              <a:srgbClr val="F2F2F2"/>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bwMode="gray">
          <a:xfrm>
            <a:off x="961150" y="1842834"/>
            <a:ext cx="928459" cy="230832"/>
          </a:xfrm>
          <a:prstGeom prst="rect">
            <a:avLst/>
          </a:prstGeom>
          <a:noFill/>
        </p:spPr>
        <p:txBody>
          <a:bodyPr wrap="none" rtlCol="0">
            <a:spAutoFit/>
          </a:bodyPr>
          <a:lstStyle/>
          <a:p>
            <a:r>
              <a:rPr lang="en-US" sz="900" dirty="0" smtClean="0">
                <a:solidFill>
                  <a:schemeClr val="bg2"/>
                </a:solidFill>
              </a:rPr>
              <a:t>Interconnect</a:t>
            </a:r>
            <a:endParaRPr lang="en-US" sz="900" dirty="0">
              <a:solidFill>
                <a:schemeClr val="bg2"/>
              </a:solidFill>
            </a:endParaRPr>
          </a:p>
        </p:txBody>
      </p:sp>
      <p:sp>
        <p:nvSpPr>
          <p:cNvPr id="55" name="Rectangle 54"/>
          <p:cNvSpPr/>
          <p:nvPr/>
        </p:nvSpPr>
        <p:spPr bwMode="gray">
          <a:xfrm>
            <a:off x="529849" y="2388262"/>
            <a:ext cx="750358" cy="88033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 name="Picture 2" descr="BU00525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33188" y="2549770"/>
            <a:ext cx="518499" cy="463304"/>
          </a:xfrm>
          <a:prstGeom prst="rect">
            <a:avLst/>
          </a:prstGeom>
        </p:spPr>
      </p:pic>
      <p:pic>
        <p:nvPicPr>
          <p:cNvPr id="60" name="Picture 16" descr="disc lt blu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gray">
          <a:xfrm>
            <a:off x="610138" y="3067562"/>
            <a:ext cx="574150" cy="625824"/>
          </a:xfrm>
          <a:prstGeom prst="rect">
            <a:avLst/>
          </a:prstGeom>
          <a:noFill/>
          <a:ln w="9525">
            <a:noFill/>
            <a:miter lim="800000"/>
            <a:headEnd/>
            <a:tailEnd/>
          </a:ln>
        </p:spPr>
      </p:pic>
      <p:pic>
        <p:nvPicPr>
          <p:cNvPr id="61" name="Picture 16" descr="disc lt blu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gray">
          <a:xfrm>
            <a:off x="2571045" y="3067562"/>
            <a:ext cx="574150" cy="625824"/>
          </a:xfrm>
          <a:prstGeom prst="rect">
            <a:avLst/>
          </a:prstGeom>
          <a:noFill/>
          <a:ln w="9525">
            <a:noFill/>
            <a:miter lim="800000"/>
            <a:headEnd/>
            <a:tailEnd/>
          </a:ln>
        </p:spPr>
      </p:pic>
      <p:pic>
        <p:nvPicPr>
          <p:cNvPr id="62" name="Picture 16" descr="disc lt blu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gray">
          <a:xfrm>
            <a:off x="1590592" y="3067562"/>
            <a:ext cx="574150" cy="625824"/>
          </a:xfrm>
          <a:prstGeom prst="rect">
            <a:avLst/>
          </a:prstGeom>
          <a:noFill/>
          <a:ln w="9525">
            <a:noFill/>
            <a:miter lim="800000"/>
            <a:headEnd/>
            <a:tailEnd/>
          </a:ln>
        </p:spPr>
      </p:pic>
      <p:sp>
        <p:nvSpPr>
          <p:cNvPr id="11" name="Oval 10"/>
          <p:cNvSpPr/>
          <p:nvPr/>
        </p:nvSpPr>
        <p:spPr bwMode="gray">
          <a:xfrm>
            <a:off x="838951" y="3764235"/>
            <a:ext cx="164592" cy="164592"/>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6" name="Oval 65"/>
          <p:cNvSpPr/>
          <p:nvPr/>
        </p:nvSpPr>
        <p:spPr bwMode="gray">
          <a:xfrm>
            <a:off x="1790476" y="3764235"/>
            <a:ext cx="164592" cy="164592"/>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8" name="Oval 67"/>
          <p:cNvSpPr/>
          <p:nvPr/>
        </p:nvSpPr>
        <p:spPr bwMode="gray">
          <a:xfrm>
            <a:off x="2779705" y="3764235"/>
            <a:ext cx="164592" cy="164592"/>
          </a:xfrm>
          <a:prstGeom prst="ellipse">
            <a:avLst/>
          </a:prstGeom>
          <a:effectLst>
            <a:glow rad="228600">
              <a:schemeClr val="accent4">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4" name="Straight Connector 13"/>
          <p:cNvCxnSpPr/>
          <p:nvPr/>
        </p:nvCxnSpPr>
        <p:spPr bwMode="gray">
          <a:xfrm>
            <a:off x="2866422" y="3949369"/>
            <a:ext cx="0" cy="457200"/>
          </a:xfrm>
          <a:prstGeom prst="lin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6" idx="4"/>
          </p:cNvCxnSpPr>
          <p:nvPr/>
        </p:nvCxnSpPr>
        <p:spPr bwMode="gray">
          <a:xfrm flipH="1">
            <a:off x="1863961" y="3928827"/>
            <a:ext cx="8811" cy="457200"/>
          </a:xfrm>
          <a:prstGeom prst="lin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1" idx="4"/>
          </p:cNvCxnSpPr>
          <p:nvPr/>
        </p:nvCxnSpPr>
        <p:spPr bwMode="gray">
          <a:xfrm>
            <a:off x="921247" y="3928827"/>
            <a:ext cx="0" cy="457200"/>
          </a:xfrm>
          <a:prstGeom prst="lin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bwMode="gray">
          <a:xfrm>
            <a:off x="1046094" y="3949369"/>
            <a:ext cx="712163" cy="415498"/>
          </a:xfrm>
          <a:prstGeom prst="rect">
            <a:avLst/>
          </a:prstGeom>
          <a:noFill/>
        </p:spPr>
        <p:txBody>
          <a:bodyPr wrap="none" rtlCol="0">
            <a:spAutoFit/>
          </a:bodyPr>
          <a:lstStyle/>
          <a:p>
            <a:pPr algn="ctr"/>
            <a:r>
              <a:rPr lang="en-US" sz="1050" dirty="0" smtClean="0">
                <a:solidFill>
                  <a:schemeClr val="bg2"/>
                </a:solidFill>
              </a:rPr>
              <a:t>Data</a:t>
            </a:r>
          </a:p>
          <a:p>
            <a:pPr algn="ctr"/>
            <a:r>
              <a:rPr lang="en-US" sz="1050" dirty="0" smtClean="0">
                <a:solidFill>
                  <a:schemeClr val="bg2"/>
                </a:solidFill>
              </a:rPr>
              <a:t>Loading</a:t>
            </a:r>
            <a:endParaRPr lang="en-US" sz="1050" dirty="0">
              <a:solidFill>
                <a:schemeClr val="bg2"/>
              </a:solidFill>
            </a:endParaRPr>
          </a:p>
        </p:txBody>
      </p:sp>
      <p:sp>
        <p:nvSpPr>
          <p:cNvPr id="30" name="TextBox 29"/>
          <p:cNvSpPr txBox="1"/>
          <p:nvPr/>
        </p:nvSpPr>
        <p:spPr bwMode="gray">
          <a:xfrm>
            <a:off x="1973907" y="1842834"/>
            <a:ext cx="928459" cy="230832"/>
          </a:xfrm>
          <a:prstGeom prst="rect">
            <a:avLst/>
          </a:prstGeom>
          <a:noFill/>
        </p:spPr>
        <p:txBody>
          <a:bodyPr wrap="none" rtlCol="0">
            <a:spAutoFit/>
          </a:bodyPr>
          <a:lstStyle/>
          <a:p>
            <a:r>
              <a:rPr lang="en-US" sz="900" dirty="0" smtClean="0">
                <a:solidFill>
                  <a:schemeClr val="bg2"/>
                </a:solidFill>
              </a:rPr>
              <a:t>Interconnect</a:t>
            </a:r>
            <a:endParaRPr lang="en-US" sz="900" dirty="0">
              <a:solidFill>
                <a:schemeClr val="bg2"/>
              </a:solidFill>
            </a:endParaRPr>
          </a:p>
        </p:txBody>
      </p:sp>
      <p:pic>
        <p:nvPicPr>
          <p:cNvPr id="12" name="Picture 11"/>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29000" r="70600"/>
                    </a14:imgEffect>
                  </a14:imgLayer>
                </a14:imgProps>
              </a:ext>
              <a:ext uri="{28A0092B-C50C-407E-A947-70E740481C1C}">
                <a14:useLocalDpi xmlns:a14="http://schemas.microsoft.com/office/drawing/2010/main"/>
              </a:ext>
            </a:extLst>
          </a:blip>
          <a:stretch>
            <a:fillRect/>
          </a:stretch>
        </p:blipFill>
        <p:spPr bwMode="gray">
          <a:xfrm rot="16200000">
            <a:off x="455571" y="1867951"/>
            <a:ext cx="906508" cy="906508"/>
          </a:xfrm>
          <a:prstGeom prst="rect">
            <a:avLst/>
          </a:prstGeom>
        </p:spPr>
      </p:pic>
      <p:sp>
        <p:nvSpPr>
          <p:cNvPr id="7" name="Up-Down Arrow 6"/>
          <p:cNvSpPr/>
          <p:nvPr/>
        </p:nvSpPr>
        <p:spPr bwMode="gray">
          <a:xfrm>
            <a:off x="769039" y="1677608"/>
            <a:ext cx="296824" cy="597539"/>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33" name="Picture 32"/>
          <p:cNvPicPr>
            <a:picLocks noChangeAspect="1"/>
          </p:cNvPicPr>
          <p:nvPr/>
        </p:nvPicPr>
        <p:blipFill>
          <a:blip r:embed="rId5" cstate="email">
            <a:extLst>
              <a:ext uri="{BEBA8EAE-BF5A-486C-A8C5-ECC9F3942E4B}">
                <a14:imgProps xmlns:a14="http://schemas.microsoft.com/office/drawing/2010/main">
                  <a14:imgLayer r:embed="rId7">
                    <a14:imgEffect>
                      <a14:backgroundRemoval t="0" b="100000" l="29000" r="70600"/>
                    </a14:imgEffect>
                  </a14:imgLayer>
                </a14:imgProps>
              </a:ext>
              <a:ext uri="{28A0092B-C50C-407E-A947-70E740481C1C}">
                <a14:useLocalDpi xmlns:a14="http://schemas.microsoft.com/office/drawing/2010/main"/>
              </a:ext>
            </a:extLst>
          </a:blip>
          <a:stretch>
            <a:fillRect/>
          </a:stretch>
        </p:blipFill>
        <p:spPr bwMode="gray">
          <a:xfrm rot="16200000">
            <a:off x="1439866" y="1867951"/>
            <a:ext cx="906508" cy="906508"/>
          </a:xfrm>
          <a:prstGeom prst="rect">
            <a:avLst/>
          </a:prstGeom>
        </p:spPr>
      </p:pic>
      <p:pic>
        <p:nvPicPr>
          <p:cNvPr id="34" name="Picture 33"/>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29000" r="70600"/>
                    </a14:imgEffect>
                  </a14:imgLayer>
                </a14:imgProps>
              </a:ext>
              <a:ext uri="{28A0092B-C50C-407E-A947-70E740481C1C}">
                <a14:useLocalDpi xmlns:a14="http://schemas.microsoft.com/office/drawing/2010/main"/>
              </a:ext>
            </a:extLst>
          </a:blip>
          <a:stretch>
            <a:fillRect/>
          </a:stretch>
        </p:blipFill>
        <p:spPr bwMode="gray">
          <a:xfrm rot="16200000">
            <a:off x="2424160" y="1867952"/>
            <a:ext cx="906508" cy="906508"/>
          </a:xfrm>
          <a:prstGeom prst="rect">
            <a:avLst/>
          </a:prstGeom>
        </p:spPr>
      </p:pic>
      <p:sp>
        <p:nvSpPr>
          <p:cNvPr id="53" name="Up-Down Arrow 52"/>
          <p:cNvSpPr/>
          <p:nvPr/>
        </p:nvSpPr>
        <p:spPr bwMode="gray">
          <a:xfrm>
            <a:off x="1754105" y="1675986"/>
            <a:ext cx="296824" cy="597539"/>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4" name="Up-Down Arrow 53"/>
          <p:cNvSpPr/>
          <p:nvPr/>
        </p:nvSpPr>
        <p:spPr bwMode="gray">
          <a:xfrm>
            <a:off x="2739170" y="1664336"/>
            <a:ext cx="296824" cy="597539"/>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35" name="Picture 34" descr="BU00525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1599279" y="2542807"/>
            <a:ext cx="518499" cy="463304"/>
          </a:xfrm>
          <a:prstGeom prst="rect">
            <a:avLst/>
          </a:prstGeom>
        </p:spPr>
      </p:pic>
      <p:pic>
        <p:nvPicPr>
          <p:cNvPr id="36" name="Picture 35" descr="BU00525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2571045" y="2542807"/>
            <a:ext cx="518499" cy="463304"/>
          </a:xfrm>
          <a:prstGeom prst="rect">
            <a:avLst/>
          </a:prstGeom>
        </p:spPr>
      </p:pic>
      <p:sp>
        <p:nvSpPr>
          <p:cNvPr id="37" name="TextBox 36"/>
          <p:cNvSpPr txBox="1"/>
          <p:nvPr/>
        </p:nvSpPr>
        <p:spPr bwMode="gray">
          <a:xfrm>
            <a:off x="2037551" y="3949369"/>
            <a:ext cx="712163" cy="415498"/>
          </a:xfrm>
          <a:prstGeom prst="rect">
            <a:avLst/>
          </a:prstGeom>
          <a:noFill/>
        </p:spPr>
        <p:txBody>
          <a:bodyPr wrap="none" rtlCol="0">
            <a:spAutoFit/>
          </a:bodyPr>
          <a:lstStyle/>
          <a:p>
            <a:pPr algn="ctr"/>
            <a:r>
              <a:rPr lang="en-US" sz="1050" dirty="0" smtClean="0">
                <a:solidFill>
                  <a:schemeClr val="bg2"/>
                </a:solidFill>
              </a:rPr>
              <a:t>Data</a:t>
            </a:r>
          </a:p>
          <a:p>
            <a:pPr algn="ctr"/>
            <a:r>
              <a:rPr lang="en-US" sz="1050" dirty="0" smtClean="0">
                <a:solidFill>
                  <a:schemeClr val="bg2"/>
                </a:solidFill>
              </a:rPr>
              <a:t>Loading</a:t>
            </a:r>
            <a:endParaRPr lang="en-US" sz="1050" dirty="0">
              <a:solidFill>
                <a:schemeClr val="bg2"/>
              </a:solidFill>
            </a:endParaRPr>
          </a:p>
        </p:txBody>
      </p:sp>
    </p:spTree>
    <p:extLst>
      <p:ext uri="{BB962C8B-B14F-4D97-AF65-F5344CB8AC3E}">
        <p14:creationId xmlns:p14="http://schemas.microsoft.com/office/powerpoint/2010/main" val="26529171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martGrid.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162050"/>
            <a:ext cx="2997200" cy="2247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a:t>Big Data Transforms Utilities</a:t>
            </a:r>
          </a:p>
        </p:txBody>
      </p:sp>
      <p:sp>
        <p:nvSpPr>
          <p:cNvPr id="7" name="Content Placeholder 6"/>
          <p:cNvSpPr>
            <a:spLocks noGrp="1"/>
          </p:cNvSpPr>
          <p:nvPr>
            <p:ph sz="quarter" idx="12"/>
          </p:nvPr>
        </p:nvSpPr>
        <p:spPr>
          <a:xfrm>
            <a:off x="4648200" y="1123950"/>
            <a:ext cx="4032465" cy="3306762"/>
          </a:xfrm>
        </p:spPr>
        <p:txBody>
          <a:bodyPr/>
          <a:lstStyle/>
          <a:p>
            <a:r>
              <a:rPr lang="en-US" sz="2200" dirty="0" smtClean="0"/>
              <a:t>Predict usage and outages</a:t>
            </a:r>
          </a:p>
          <a:p>
            <a:pPr lvl="1"/>
            <a:r>
              <a:rPr lang="en-US" sz="1800" dirty="0" smtClean="0"/>
              <a:t>Faster detection of outages </a:t>
            </a:r>
          </a:p>
          <a:p>
            <a:pPr lvl="1"/>
            <a:r>
              <a:rPr lang="en-US" sz="1800" dirty="0" smtClean="0"/>
              <a:t>Reduce power theft</a:t>
            </a:r>
          </a:p>
          <a:p>
            <a:r>
              <a:rPr lang="en-US" sz="2200" dirty="0" smtClean="0"/>
              <a:t>Help customers cut costs</a:t>
            </a:r>
          </a:p>
          <a:p>
            <a:pPr lvl="1"/>
            <a:r>
              <a:rPr lang="en-US" sz="1800" dirty="0" smtClean="0"/>
              <a:t>Provide real-time view of energy consumption</a:t>
            </a:r>
          </a:p>
          <a:p>
            <a:pPr marL="228600" lvl="1" indent="-228600">
              <a:spcBef>
                <a:spcPts val="1200"/>
              </a:spcBef>
              <a:buFont typeface="Wingdings" pitchFamily="2" charset="2"/>
              <a:buChar char=""/>
            </a:pPr>
            <a:r>
              <a:rPr lang="en-US" sz="2200" dirty="0" smtClean="0"/>
              <a:t>Incent customer behavior</a:t>
            </a:r>
            <a:endParaRPr lang="en-US" sz="1800" dirty="0" smtClean="0"/>
          </a:p>
          <a:p>
            <a:pPr lvl="1"/>
            <a:r>
              <a:rPr lang="en-US" sz="1800" dirty="0" smtClean="0"/>
              <a:t>Pricing based on demand at peak and off-peak times</a:t>
            </a:r>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24600" y="209550"/>
            <a:ext cx="2265195" cy="647701"/>
          </a:xfrm>
          <a:prstGeom prst="rect">
            <a:avLst/>
          </a:prstGeom>
        </p:spPr>
      </p:pic>
      <p:sp>
        <p:nvSpPr>
          <p:cNvPr id="9" name="Content Placeholder 2"/>
          <p:cNvSpPr txBox="1">
            <a:spLocks/>
          </p:cNvSpPr>
          <p:nvPr/>
        </p:nvSpPr>
        <p:spPr>
          <a:xfrm>
            <a:off x="381000" y="3867150"/>
            <a:ext cx="3886200" cy="762000"/>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400" i="1" dirty="0" smtClean="0">
                <a:solidFill>
                  <a:schemeClr val="tx2"/>
                </a:solidFill>
                <a:latin typeface="+mn-lt"/>
              </a:rPr>
              <a:t>“</a:t>
            </a:r>
            <a:r>
              <a:rPr lang="en-US" sz="1400" i="1" dirty="0" err="1">
                <a:solidFill>
                  <a:schemeClr val="tx2"/>
                </a:solidFill>
                <a:latin typeface="Verdana" pitchFamily="34" charset="0"/>
                <a:cs typeface="Arial" pitchFamily="34" charset="0"/>
              </a:rPr>
              <a:t>Greenplum’s</a:t>
            </a:r>
            <a:r>
              <a:rPr lang="en-US" sz="1400" i="1" dirty="0">
                <a:solidFill>
                  <a:schemeClr val="tx2"/>
                </a:solidFill>
                <a:latin typeface="Verdana" pitchFamily="34" charset="0"/>
                <a:cs typeface="Arial" pitchFamily="34" charset="0"/>
              </a:rPr>
              <a:t> data warehousing and analytics platform helps us efficiently turn metering data into actionable </a:t>
            </a:r>
            <a:r>
              <a:rPr lang="en-US" sz="1400" i="1" dirty="0" smtClean="0">
                <a:solidFill>
                  <a:schemeClr val="tx2"/>
                </a:solidFill>
                <a:latin typeface="Verdana" pitchFamily="34" charset="0"/>
                <a:cs typeface="Arial" pitchFamily="34" charset="0"/>
              </a:rPr>
              <a:t>information</a:t>
            </a:r>
            <a:r>
              <a:rPr lang="en-US" sz="1400" i="1" dirty="0" smtClean="0">
                <a:solidFill>
                  <a:schemeClr val="tx2"/>
                </a:solidFill>
                <a:latin typeface="+mn-lt"/>
              </a:rPr>
              <a:t>.”</a:t>
            </a:r>
            <a:r>
              <a:rPr kumimoji="0" lang="en-US" sz="1400" b="0" i="0" u="none" strike="noStrike" kern="1200" cap="none" spc="0" normalizeH="0" baseline="0" noProof="0" dirty="0" smtClean="0">
                <a:ln>
                  <a:noFill/>
                </a:ln>
                <a:solidFill>
                  <a:srgbClr val="7F7F7F"/>
                </a:solidFill>
                <a:effectLst/>
                <a:uLnTx/>
                <a:uFillTx/>
                <a:latin typeface="MetaNormalLF-Roman"/>
                <a:ea typeface="+mn-ea"/>
                <a:cs typeface="Arial"/>
              </a:rPr>
              <a:t>           </a:t>
            </a:r>
            <a:endParaRPr kumimoji="0" lang="en-US" sz="1200" b="0" i="0" u="none" strike="noStrike" kern="1200" cap="none" spc="0" normalizeH="0" baseline="0" noProof="0" dirty="0">
              <a:ln>
                <a:noFill/>
              </a:ln>
              <a:solidFill>
                <a:srgbClr val="4D4D4D"/>
              </a:solidFill>
              <a:effectLst/>
              <a:uLnTx/>
              <a:uFillTx/>
              <a:latin typeface="MetaNormalLF-Roman"/>
              <a:ea typeface="+mn-ea"/>
              <a:cs typeface="Arial"/>
            </a:endParaRPr>
          </a:p>
        </p:txBody>
      </p:sp>
      <p:pic>
        <p:nvPicPr>
          <p:cNvPr id="12" name="Picture 11" descr="meter.bmp"/>
          <p:cNvPicPr>
            <a:picLocks noChangeAspect="1"/>
          </p:cNvPicPr>
          <p:nvPr/>
        </p:nvPicPr>
        <p:blipFill>
          <a:blip r:embed="rId5" cstate="email">
            <a:extLst>
              <a:ext uri="{BEBA8EAE-BF5A-486C-A8C5-ECC9F3942E4B}">
                <a14:imgProps xmlns:a14="http://schemas.microsoft.com/office/drawing/2010/main">
                  <a14:imgLayer r:embed="rId6">
                    <a14:imgEffect>
                      <a14:backgroundRemoval t="585" b="100000" l="9864" r="89796">
                        <a14:backgroundMark x1="40476" y1="72515" x2="40476" y2="72515"/>
                      </a14:backgroundRemoval>
                    </a14:imgEffect>
                  </a14:imgLayer>
                </a14:imgProps>
              </a:ext>
              <a:ext uri="{28A0092B-C50C-407E-A947-70E740481C1C}">
                <a14:useLocalDpi xmlns:a14="http://schemas.microsoft.com/office/drawing/2010/main"/>
              </a:ext>
            </a:extLst>
          </a:blip>
          <a:stretch>
            <a:fillRect/>
          </a:stretch>
        </p:blipFill>
        <p:spPr bwMode="gray">
          <a:xfrm>
            <a:off x="1524000" y="1147624"/>
            <a:ext cx="1676400" cy="966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83244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What’s Driving The Data Deluge?</a:t>
            </a:r>
            <a:endParaRPr lang="en-US" sz="2800" dirty="0"/>
          </a:p>
        </p:txBody>
      </p:sp>
      <p:sp>
        <p:nvSpPr>
          <p:cNvPr id="63" name="Text Box 11"/>
          <p:cNvSpPr txBox="1">
            <a:spLocks noChangeArrowheads="1"/>
          </p:cNvSpPr>
          <p:nvPr/>
        </p:nvSpPr>
        <p:spPr bwMode="gray">
          <a:xfrm>
            <a:off x="2815720" y="3985604"/>
            <a:ext cx="1288956" cy="492443"/>
          </a:xfrm>
          <a:prstGeom prst="rect">
            <a:avLst/>
          </a:prstGeom>
          <a:noFill/>
          <a:ln w="9525">
            <a:noFill/>
            <a:miter lim="800000"/>
            <a:headEnd/>
            <a:tailEnd/>
          </a:ln>
        </p:spPr>
        <p:txBody>
          <a:bodyPr wrap="square" lIns="0" tIns="0" rIns="0" bIns="0">
            <a:spAutoFit/>
          </a:bodyPr>
          <a:lstStyle/>
          <a:p>
            <a:r>
              <a:rPr lang="en-US" sz="1600" dirty="0" smtClean="0">
                <a:solidFill>
                  <a:srgbClr val="4D4D4D"/>
                </a:solidFill>
                <a:latin typeface="Verdana"/>
                <a:cs typeface="Verdana"/>
              </a:rPr>
              <a:t>Geophysical</a:t>
            </a:r>
            <a:br>
              <a:rPr lang="en-US" sz="1600" dirty="0" smtClean="0">
                <a:solidFill>
                  <a:srgbClr val="4D4D4D"/>
                </a:solidFill>
                <a:latin typeface="Verdana"/>
                <a:cs typeface="Verdana"/>
              </a:rPr>
            </a:br>
            <a:r>
              <a:rPr lang="en-US" sz="1600" dirty="0" smtClean="0">
                <a:solidFill>
                  <a:srgbClr val="4D4D4D"/>
                </a:solidFill>
                <a:latin typeface="Verdana"/>
                <a:cs typeface="Verdana"/>
              </a:rPr>
              <a:t>Exploration</a:t>
            </a:r>
            <a:endParaRPr lang="en-US" sz="1600" dirty="0">
              <a:solidFill>
                <a:srgbClr val="4D4D4D"/>
              </a:solidFill>
              <a:latin typeface="Verdana"/>
              <a:cs typeface="Verdana"/>
            </a:endParaRPr>
          </a:p>
        </p:txBody>
      </p:sp>
      <p:sp>
        <p:nvSpPr>
          <p:cNvPr id="67" name="Text Box 5"/>
          <p:cNvSpPr txBox="1">
            <a:spLocks noChangeArrowheads="1"/>
          </p:cNvSpPr>
          <p:nvPr/>
        </p:nvSpPr>
        <p:spPr bwMode="gray">
          <a:xfrm>
            <a:off x="4645692" y="2937621"/>
            <a:ext cx="1688864" cy="246221"/>
          </a:xfrm>
          <a:prstGeom prst="rect">
            <a:avLst/>
          </a:prstGeom>
          <a:noFill/>
          <a:ln w="9525">
            <a:noFill/>
            <a:miter lim="800000"/>
            <a:headEnd/>
            <a:tailEnd/>
          </a:ln>
        </p:spPr>
        <p:txBody>
          <a:bodyPr wrap="none" lIns="0" tIns="0" rIns="0" bIns="0">
            <a:spAutoFit/>
          </a:bodyPr>
          <a:lstStyle/>
          <a:p>
            <a:pPr algn="ctr"/>
            <a:r>
              <a:rPr lang="en-US" sz="1600" dirty="0" smtClean="0">
                <a:solidFill>
                  <a:srgbClr val="4D4D4D"/>
                </a:solidFill>
                <a:latin typeface="Verdana"/>
                <a:cs typeface="Verdana"/>
              </a:rPr>
              <a:t>Medical Imaging</a:t>
            </a:r>
          </a:p>
        </p:txBody>
      </p:sp>
      <p:sp>
        <p:nvSpPr>
          <p:cNvPr id="68" name="Text Box 12"/>
          <p:cNvSpPr txBox="1">
            <a:spLocks noChangeArrowheads="1"/>
          </p:cNvSpPr>
          <p:nvPr/>
        </p:nvSpPr>
        <p:spPr bwMode="gray">
          <a:xfrm>
            <a:off x="4742265" y="2126378"/>
            <a:ext cx="1429935" cy="492443"/>
          </a:xfrm>
          <a:prstGeom prst="rect">
            <a:avLst/>
          </a:prstGeom>
          <a:noFill/>
          <a:ln w="9525">
            <a:noFill/>
            <a:miter lim="800000"/>
            <a:headEnd/>
            <a:tailEnd/>
          </a:ln>
        </p:spPr>
        <p:txBody>
          <a:bodyPr wrap="square" lIns="0" tIns="0" rIns="0" bIns="0">
            <a:spAutoFit/>
          </a:bodyPr>
          <a:lstStyle/>
          <a:p>
            <a:pPr algn="ctr"/>
            <a:r>
              <a:rPr lang="en-US" sz="1600" dirty="0" smtClean="0">
                <a:solidFill>
                  <a:srgbClr val="4D4D4D"/>
                </a:solidFill>
                <a:latin typeface="Verdana"/>
                <a:cs typeface="Verdana"/>
              </a:rPr>
              <a:t>Video</a:t>
            </a:r>
            <a:br>
              <a:rPr lang="en-US" sz="1600" dirty="0" smtClean="0">
                <a:solidFill>
                  <a:srgbClr val="4D4D4D"/>
                </a:solidFill>
                <a:latin typeface="Verdana"/>
                <a:cs typeface="Verdana"/>
              </a:rPr>
            </a:br>
            <a:r>
              <a:rPr lang="en-US" sz="1600" dirty="0" smtClean="0">
                <a:solidFill>
                  <a:srgbClr val="4D4D4D"/>
                </a:solidFill>
                <a:latin typeface="Verdana"/>
                <a:cs typeface="Verdana"/>
              </a:rPr>
              <a:t>Surveillance</a:t>
            </a:r>
            <a:endParaRPr lang="en-US" sz="1600" dirty="0">
              <a:solidFill>
                <a:srgbClr val="4D4D4D"/>
              </a:solidFill>
              <a:latin typeface="Verdana"/>
              <a:cs typeface="Verdana"/>
            </a:endParaRPr>
          </a:p>
        </p:txBody>
      </p:sp>
      <p:sp>
        <p:nvSpPr>
          <p:cNvPr id="69" name="Text Box 6"/>
          <p:cNvSpPr txBox="1">
            <a:spLocks noChangeArrowheads="1"/>
          </p:cNvSpPr>
          <p:nvPr/>
        </p:nvSpPr>
        <p:spPr bwMode="gray">
          <a:xfrm>
            <a:off x="530383" y="2382493"/>
            <a:ext cx="1614615" cy="246221"/>
          </a:xfrm>
          <a:prstGeom prst="rect">
            <a:avLst/>
          </a:prstGeom>
          <a:noFill/>
          <a:ln w="9525">
            <a:noFill/>
            <a:miter lim="800000"/>
            <a:headEnd/>
            <a:tailEnd/>
          </a:ln>
        </p:spPr>
        <p:txBody>
          <a:bodyPr wrap="square" lIns="0" tIns="0" rIns="0" bIns="0">
            <a:spAutoFit/>
          </a:bodyPr>
          <a:lstStyle/>
          <a:p>
            <a:r>
              <a:rPr lang="en-US" sz="1600" dirty="0" smtClean="0">
                <a:solidFill>
                  <a:schemeClr val="bg2"/>
                </a:solidFill>
                <a:latin typeface="Verdana"/>
                <a:cs typeface="Verdana"/>
              </a:rPr>
              <a:t>Mobile Sensors</a:t>
            </a:r>
            <a:endParaRPr lang="en-US" sz="1600" dirty="0">
              <a:solidFill>
                <a:schemeClr val="bg2"/>
              </a:solidFill>
              <a:latin typeface="Verdana"/>
              <a:cs typeface="Verdana"/>
            </a:endParaRPr>
          </a:p>
        </p:txBody>
      </p:sp>
      <p:sp>
        <p:nvSpPr>
          <p:cNvPr id="72" name="Text Box 5"/>
          <p:cNvSpPr txBox="1">
            <a:spLocks noChangeArrowheads="1"/>
          </p:cNvSpPr>
          <p:nvPr/>
        </p:nvSpPr>
        <p:spPr bwMode="gray">
          <a:xfrm>
            <a:off x="6761066" y="1145739"/>
            <a:ext cx="1791366" cy="246221"/>
          </a:xfrm>
          <a:prstGeom prst="rect">
            <a:avLst/>
          </a:prstGeom>
          <a:noFill/>
          <a:ln w="9525">
            <a:noFill/>
            <a:miter lim="800000"/>
            <a:headEnd/>
            <a:tailEnd/>
          </a:ln>
        </p:spPr>
        <p:txBody>
          <a:bodyPr wrap="square" lIns="0" tIns="0" rIns="0" bIns="0">
            <a:spAutoFit/>
          </a:bodyPr>
          <a:lstStyle/>
          <a:p>
            <a:r>
              <a:rPr lang="en-US" sz="1600" dirty="0" smtClean="0">
                <a:solidFill>
                  <a:srgbClr val="4D4D4D"/>
                </a:solidFill>
                <a:latin typeface="Verdana"/>
                <a:cs typeface="Verdana"/>
              </a:rPr>
              <a:t>Video Rendering</a:t>
            </a:r>
            <a:endParaRPr lang="en-US" sz="1600" dirty="0">
              <a:solidFill>
                <a:srgbClr val="4D4D4D"/>
              </a:solidFill>
              <a:latin typeface="Verdana"/>
              <a:cs typeface="Verdana"/>
            </a:endParaRPr>
          </a:p>
        </p:txBody>
      </p:sp>
      <p:sp>
        <p:nvSpPr>
          <p:cNvPr id="73" name="Text Box 6"/>
          <p:cNvSpPr txBox="1">
            <a:spLocks noChangeArrowheads="1"/>
          </p:cNvSpPr>
          <p:nvPr/>
        </p:nvSpPr>
        <p:spPr bwMode="gray">
          <a:xfrm>
            <a:off x="6761066" y="2885805"/>
            <a:ext cx="2205778" cy="246221"/>
          </a:xfrm>
          <a:prstGeom prst="rect">
            <a:avLst/>
          </a:prstGeom>
          <a:noFill/>
          <a:ln w="9525">
            <a:noFill/>
            <a:miter lim="800000"/>
            <a:headEnd/>
            <a:tailEnd/>
          </a:ln>
        </p:spPr>
        <p:txBody>
          <a:bodyPr wrap="square" lIns="0" tIns="0" rIns="0" bIns="0">
            <a:spAutoFit/>
          </a:bodyPr>
          <a:lstStyle/>
          <a:p>
            <a:r>
              <a:rPr lang="en-US" sz="1600" dirty="0" smtClean="0">
                <a:solidFill>
                  <a:srgbClr val="4D4D4D"/>
                </a:solidFill>
                <a:latin typeface="Verdana"/>
                <a:cs typeface="Verdana"/>
              </a:rPr>
              <a:t>Gene Sequencing</a:t>
            </a:r>
            <a:endParaRPr lang="en-US" sz="1600" dirty="0">
              <a:solidFill>
                <a:srgbClr val="4D4D4D"/>
              </a:solidFill>
              <a:latin typeface="Verdana"/>
              <a:cs typeface="Verdana"/>
            </a:endParaRPr>
          </a:p>
        </p:txBody>
      </p:sp>
      <p:sp>
        <p:nvSpPr>
          <p:cNvPr id="75" name="Text Box 11"/>
          <p:cNvSpPr txBox="1">
            <a:spLocks noChangeArrowheads="1"/>
          </p:cNvSpPr>
          <p:nvPr/>
        </p:nvSpPr>
        <p:spPr bwMode="gray">
          <a:xfrm>
            <a:off x="619508" y="4103293"/>
            <a:ext cx="1288956" cy="246221"/>
          </a:xfrm>
          <a:prstGeom prst="rect">
            <a:avLst/>
          </a:prstGeom>
          <a:noFill/>
          <a:ln w="9525">
            <a:noFill/>
            <a:miter lim="800000"/>
            <a:headEnd/>
            <a:tailEnd/>
          </a:ln>
        </p:spPr>
        <p:txBody>
          <a:bodyPr wrap="square" lIns="0" tIns="0" rIns="0" bIns="0">
            <a:spAutoFit/>
          </a:bodyPr>
          <a:lstStyle/>
          <a:p>
            <a:r>
              <a:rPr lang="en-US" sz="1600" dirty="0" smtClean="0">
                <a:solidFill>
                  <a:srgbClr val="4D4D4D"/>
                </a:solidFill>
                <a:latin typeface="Verdana"/>
                <a:cs typeface="Verdana"/>
              </a:rPr>
              <a:t>Smart Grids</a:t>
            </a:r>
          </a:p>
        </p:txBody>
      </p:sp>
      <p:sp>
        <p:nvSpPr>
          <p:cNvPr id="77" name="Text Box 6"/>
          <p:cNvSpPr txBox="1">
            <a:spLocks noChangeArrowheads="1"/>
          </p:cNvSpPr>
          <p:nvPr/>
        </p:nvSpPr>
        <p:spPr bwMode="gray">
          <a:xfrm>
            <a:off x="2711175" y="2378373"/>
            <a:ext cx="1353032" cy="246221"/>
          </a:xfrm>
          <a:prstGeom prst="rect">
            <a:avLst/>
          </a:prstGeom>
          <a:noFill/>
          <a:ln w="9525">
            <a:noFill/>
            <a:miter lim="800000"/>
            <a:headEnd/>
            <a:tailEnd/>
          </a:ln>
        </p:spPr>
        <p:txBody>
          <a:bodyPr wrap="square" lIns="0" tIns="0" rIns="0" bIns="0">
            <a:spAutoFit/>
          </a:bodyPr>
          <a:lstStyle/>
          <a:p>
            <a:r>
              <a:rPr lang="en-US" sz="1600" dirty="0" smtClean="0">
                <a:solidFill>
                  <a:srgbClr val="4D4D4D"/>
                </a:solidFill>
                <a:latin typeface="Verdana"/>
                <a:cs typeface="Verdana"/>
              </a:rPr>
              <a:t>Social Media</a:t>
            </a:r>
            <a:endParaRPr lang="en-US" sz="1600" dirty="0">
              <a:solidFill>
                <a:srgbClr val="4D4D4D"/>
              </a:solidFill>
              <a:latin typeface="Verdana"/>
              <a:cs typeface="Verdana"/>
            </a:endParaRPr>
          </a:p>
        </p:txBody>
      </p:sp>
      <p:grpSp>
        <p:nvGrpSpPr>
          <p:cNvPr id="79" name="Group 78"/>
          <p:cNvGrpSpPr/>
          <p:nvPr/>
        </p:nvGrpSpPr>
        <p:grpSpPr>
          <a:xfrm>
            <a:off x="251475" y="2859788"/>
            <a:ext cx="1440175" cy="806498"/>
            <a:chOff x="1403614" y="5336884"/>
            <a:chExt cx="2456769" cy="969970"/>
          </a:xfrm>
        </p:grpSpPr>
        <p:sp>
          <p:nvSpPr>
            <p:cNvPr id="80" name="Rounded Rectangle 79"/>
            <p:cNvSpPr/>
            <p:nvPr/>
          </p:nvSpPr>
          <p:spPr bwMode="gray">
            <a:xfrm>
              <a:off x="1403614" y="5336884"/>
              <a:ext cx="2269303" cy="969970"/>
            </a:xfrm>
            <a:prstGeom prst="roundRect">
              <a:avLst>
                <a:gd name="adj" fmla="val 3439"/>
              </a:avLst>
            </a:prstGeom>
            <a:gradFill flip="none" rotWithShape="1">
              <a:gsLst>
                <a:gs pos="0">
                  <a:schemeClr val="bg1"/>
                </a:gs>
                <a:gs pos="100000">
                  <a:schemeClr val="accent1">
                    <a:lumMod val="20000"/>
                    <a:lumOff val="80000"/>
                  </a:schemeClr>
                </a:gs>
              </a:gsLst>
              <a:lin ang="2700000" scaled="1"/>
              <a:tileRect/>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rgbClr val="FFFFFF"/>
                </a:solidFill>
              </a:endParaRPr>
            </a:p>
          </p:txBody>
        </p:sp>
        <p:sp>
          <p:nvSpPr>
            <p:cNvPr id="82" name="TextBox 81"/>
            <p:cNvSpPr txBox="1"/>
            <p:nvPr/>
          </p:nvSpPr>
          <p:spPr>
            <a:xfrm>
              <a:off x="1501885" y="5443007"/>
              <a:ext cx="2358498" cy="736312"/>
            </a:xfrm>
            <a:prstGeom prst="rect">
              <a:avLst/>
            </a:prstGeom>
            <a:noFill/>
            <a:effectLst/>
          </p:spPr>
          <p:txBody>
            <a:bodyPr wrap="square" lIns="0" tIns="0" rIns="0" bIns="0" rtlCol="0">
              <a:spAutoFit/>
            </a:bodyPr>
            <a:lstStyle/>
            <a:p>
              <a:pPr>
                <a:lnSpc>
                  <a:spcPct val="90000"/>
                </a:lnSpc>
              </a:pPr>
              <a:r>
                <a:rPr lang="en-US" sz="1100" dirty="0" smtClean="0">
                  <a:solidFill>
                    <a:schemeClr val="bg2"/>
                  </a:solidFill>
                </a:rPr>
                <a:t>READING METERS EVERY 15 MINS.  IS 3,000X MORE</a:t>
              </a:r>
            </a:p>
            <a:p>
              <a:pPr>
                <a:lnSpc>
                  <a:spcPct val="90000"/>
                </a:lnSpc>
              </a:pPr>
              <a:r>
                <a:rPr lang="en-US" sz="1100" dirty="0" smtClean="0">
                  <a:solidFill>
                    <a:schemeClr val="bg2"/>
                  </a:solidFill>
                </a:rPr>
                <a:t>DATA INTENSIVE</a:t>
              </a:r>
            </a:p>
          </p:txBody>
        </p:sp>
      </p:grpSp>
      <p:grpSp>
        <p:nvGrpSpPr>
          <p:cNvPr id="87" name="Group 86"/>
          <p:cNvGrpSpPr/>
          <p:nvPr/>
        </p:nvGrpSpPr>
        <p:grpSpPr>
          <a:xfrm>
            <a:off x="7452350" y="3263030"/>
            <a:ext cx="1514494" cy="815121"/>
            <a:chOff x="1403614" y="5336881"/>
            <a:chExt cx="2583549" cy="1211824"/>
          </a:xfrm>
        </p:grpSpPr>
        <p:sp>
          <p:nvSpPr>
            <p:cNvPr id="88" name="Rounded Rectangle 87"/>
            <p:cNvSpPr/>
            <p:nvPr/>
          </p:nvSpPr>
          <p:spPr bwMode="gray">
            <a:xfrm>
              <a:off x="1403614" y="5336881"/>
              <a:ext cx="2269303" cy="1199003"/>
            </a:xfrm>
            <a:prstGeom prst="roundRect">
              <a:avLst>
                <a:gd name="adj" fmla="val 3439"/>
              </a:avLst>
            </a:prstGeom>
            <a:gradFill flip="none" rotWithShape="1">
              <a:gsLst>
                <a:gs pos="0">
                  <a:schemeClr val="bg1"/>
                </a:gs>
                <a:gs pos="100000">
                  <a:schemeClr val="accent1">
                    <a:lumMod val="20000"/>
                    <a:lumOff val="80000"/>
                  </a:schemeClr>
                </a:gs>
              </a:gsLst>
              <a:lin ang="2700000" scaled="1"/>
              <a:tileRect/>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rgbClr val="FFFFFF"/>
                </a:solidFill>
              </a:endParaRPr>
            </a:p>
          </p:txBody>
        </p:sp>
        <p:sp>
          <p:nvSpPr>
            <p:cNvPr id="90" name="TextBox 89"/>
            <p:cNvSpPr txBox="1"/>
            <p:nvPr/>
          </p:nvSpPr>
          <p:spPr>
            <a:xfrm>
              <a:off x="1600156" y="5422523"/>
              <a:ext cx="2387007" cy="1126182"/>
            </a:xfrm>
            <a:prstGeom prst="rect">
              <a:avLst/>
            </a:prstGeom>
            <a:noFill/>
            <a:effectLst/>
          </p:spPr>
          <p:txBody>
            <a:bodyPr wrap="square" lIns="0" tIns="0" rIns="0" bIns="0" rtlCol="0">
              <a:spAutoFit/>
            </a:bodyPr>
            <a:lstStyle/>
            <a:p>
              <a:pPr>
                <a:lnSpc>
                  <a:spcPct val="90000"/>
                </a:lnSpc>
              </a:pPr>
              <a:r>
                <a:rPr lang="en-US" sz="900" dirty="0" smtClean="0">
                  <a:solidFill>
                    <a:schemeClr val="bg2"/>
                  </a:solidFill>
                </a:rPr>
                <a:t>COST TO SEQUENCE </a:t>
              </a:r>
            </a:p>
            <a:p>
              <a:pPr>
                <a:lnSpc>
                  <a:spcPct val="90000"/>
                </a:lnSpc>
              </a:pPr>
              <a:r>
                <a:rPr lang="en-US" sz="1200" dirty="0" smtClean="0">
                  <a:solidFill>
                    <a:schemeClr val="bg2"/>
                  </a:solidFill>
                </a:rPr>
                <a:t>ONE GENOME</a:t>
              </a:r>
            </a:p>
            <a:p>
              <a:pPr>
                <a:lnSpc>
                  <a:spcPct val="90000"/>
                </a:lnSpc>
              </a:pPr>
              <a:r>
                <a:rPr lang="en-US" sz="900" dirty="0" smtClean="0">
                  <a:solidFill>
                    <a:schemeClr val="bg2"/>
                  </a:solidFill>
                </a:rPr>
                <a:t>HAS FALLEN FROM </a:t>
              </a:r>
              <a:r>
                <a:rPr lang="en-US" sz="1200" dirty="0" smtClean="0">
                  <a:solidFill>
                    <a:schemeClr val="bg2"/>
                  </a:solidFill>
                </a:rPr>
                <a:t>$100M IN 2001 </a:t>
              </a:r>
              <a:br>
                <a:rPr lang="en-US" sz="1200" dirty="0" smtClean="0">
                  <a:solidFill>
                    <a:schemeClr val="bg2"/>
                  </a:solidFill>
                </a:rPr>
              </a:br>
              <a:r>
                <a:rPr lang="en-US" sz="1050" dirty="0" smtClean="0">
                  <a:solidFill>
                    <a:schemeClr val="bg2"/>
                  </a:solidFill>
                </a:rPr>
                <a:t>TO $10K IN 2011</a:t>
              </a:r>
            </a:p>
          </p:txBody>
        </p:sp>
      </p:grpSp>
      <p:pic>
        <p:nvPicPr>
          <p:cNvPr id="2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gray">
          <a:xfrm>
            <a:off x="2744201" y="2874742"/>
            <a:ext cx="1512161" cy="907300"/>
          </a:xfrm>
          <a:prstGeom prst="rect">
            <a:avLst/>
          </a:prstGeom>
          <a:ln>
            <a:noFill/>
          </a:ln>
          <a:effectLst>
            <a:outerShdw blurRad="292100" dist="139700" dir="2700000" algn="tl" rotWithShape="0">
              <a:srgbClr val="333333">
                <a:alpha val="65000"/>
              </a:srgbClr>
            </a:outerShdw>
          </a:effectLst>
        </p:spPr>
      </p:pic>
      <p:pic>
        <p:nvPicPr>
          <p:cNvPr id="29" name="Picture 28"/>
          <p:cNvPicPr>
            <a:picLocks noChangeAspect="1"/>
          </p:cNvPicPr>
          <p:nvPr/>
        </p:nvPicPr>
        <p:blipFill>
          <a:blip r:embed="rId4" cstate="email">
            <a:extLst>
              <a:ext uri="{BEBA8EAE-BF5A-486C-A8C5-ECC9F3942E4B}">
                <a14:imgProps xmlns:a14="http://schemas.microsoft.com/office/drawing/2010/main">
                  <a14:imgLayer r:embed="rId5">
                    <a14:imgEffect>
                      <a14:backgroundRemoval t="0" b="100000" l="0" r="99228">
                        <a14:foregroundMark x1="58687" y1="90274" x2="58687" y2="90274"/>
                        <a14:foregroundMark x1="49421" y1="91185" x2="49421" y2="91185"/>
                        <a14:foregroundMark x1="66409" y1="91185" x2="66409" y2="91185"/>
                      </a14:backgroundRemoval>
                    </a14:imgEffect>
                  </a14:imgLayer>
                </a14:imgProps>
              </a:ext>
              <a:ext uri="{28A0092B-C50C-407E-A947-70E740481C1C}">
                <a14:useLocalDpi xmlns:a14="http://schemas.microsoft.com/office/drawing/2010/main"/>
              </a:ext>
            </a:extLst>
          </a:blip>
          <a:stretch>
            <a:fillRect/>
          </a:stretch>
        </p:blipFill>
        <p:spPr bwMode="gray">
          <a:xfrm>
            <a:off x="4724400" y="895350"/>
            <a:ext cx="1372535" cy="1307338"/>
          </a:xfrm>
          <a:prstGeom prst="rect">
            <a:avLst/>
          </a:prstGeom>
        </p:spPr>
      </p:pic>
      <p:pic>
        <p:nvPicPr>
          <p:cNvPr id="30" name="Picture 29"/>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98611">
                        <a14:foregroundMark x1="16204" y1="59384" x2="16204" y2="59384"/>
                        <a14:foregroundMark x1="16204" y1="25770" x2="16204" y2="25770"/>
                        <a14:foregroundMark x1="16204" y1="15406" x2="16204" y2="15406"/>
                        <a14:foregroundMark x1="85185" y1="30812" x2="85185" y2="30812"/>
                        <a14:foregroundMark x1="71296" y1="27451" x2="71296" y2="27451"/>
                        <a14:foregroundMark x1="46759" y1="30812" x2="46759" y2="30812"/>
                        <a14:foregroundMark x1="42593" y1="50700" x2="42593" y2="50700"/>
                        <a14:foregroundMark x1="86574" y1="56022" x2="86574" y2="56022"/>
                        <a14:foregroundMark x1="86574" y1="44818" x2="86574" y2="44818"/>
                        <a14:foregroundMark x1="86574" y1="18768" x2="86574" y2="18768"/>
                        <a14:foregroundMark x1="85185" y1="36134" x2="85185" y2="36134"/>
                        <a14:foregroundMark x1="61574" y1="8403" x2="61574" y2="8403"/>
                        <a14:foregroundMark x1="39815" y1="8403" x2="39815" y2="8403"/>
                      </a14:backgroundRemoval>
                    </a14:imgEffect>
                  </a14:imgLayer>
                </a14:imgProps>
              </a:ext>
              <a:ext uri="{28A0092B-C50C-407E-A947-70E740481C1C}">
                <a14:useLocalDpi xmlns:a14="http://schemas.microsoft.com/office/drawing/2010/main"/>
              </a:ext>
            </a:extLst>
          </a:blip>
          <a:stretch>
            <a:fillRect/>
          </a:stretch>
        </p:blipFill>
        <p:spPr bwMode="gray">
          <a:xfrm>
            <a:off x="838200" y="1000851"/>
            <a:ext cx="824100" cy="1310909"/>
          </a:xfrm>
          <a:prstGeom prst="rect">
            <a:avLst/>
          </a:prstGeom>
          <a:ln>
            <a:noFill/>
          </a:ln>
          <a:effectLst>
            <a:outerShdw blurRad="292100" dist="139700" dir="2700000" algn="tl" rotWithShape="0">
              <a:srgbClr val="333333">
                <a:alpha val="65000"/>
              </a:srgbClr>
            </a:outerShdw>
          </a:effectLst>
        </p:spPr>
      </p:pic>
      <p:pic>
        <p:nvPicPr>
          <p:cNvPr id="31" name="Picture 30" descr="MRI_System_GE-Signa3.png"/>
          <p:cNvPicPr>
            <a:picLocks noChangeAspect="1"/>
          </p:cNvPicPr>
          <p:nvPr/>
        </p:nvPicPr>
        <p:blipFill>
          <a:blip r:embed="rId8" cstate="email">
            <a:extLst>
              <a:ext uri="{BEBA8EAE-BF5A-486C-A8C5-ECC9F3942E4B}">
                <a14:imgProps xmlns:a14="http://schemas.microsoft.com/office/drawing/2010/main">
                  <a14:imgLayer r:embed="rId9">
                    <a14:imgEffect>
                      <a14:backgroundRemoval t="0" b="99115" l="0" r="99153"/>
                    </a14:imgEffect>
                  </a14:imgLayer>
                </a14:imgProps>
              </a:ext>
              <a:ext uri="{28A0092B-C50C-407E-A947-70E740481C1C}">
                <a14:useLocalDpi xmlns:a14="http://schemas.microsoft.com/office/drawing/2010/main"/>
              </a:ext>
            </a:extLst>
          </a:blip>
          <a:stretch>
            <a:fillRect/>
          </a:stretch>
        </p:blipFill>
        <p:spPr bwMode="gray">
          <a:xfrm>
            <a:off x="4851519" y="3275447"/>
            <a:ext cx="1271891" cy="1048903"/>
          </a:xfrm>
          <a:prstGeom prst="rect">
            <a:avLst/>
          </a:prstGeom>
          <a:ln>
            <a:noFill/>
          </a:ln>
          <a:effectLst>
            <a:outerShdw blurRad="292100" dist="139700" dir="2700000" algn="tl" rotWithShape="0">
              <a:srgbClr val="333333">
                <a:alpha val="65000"/>
              </a:srgbClr>
            </a:outerShdw>
          </a:effectLst>
        </p:spPr>
      </p:pic>
      <p:pic>
        <p:nvPicPr>
          <p:cNvPr id="32" name="Picture 31" descr="dna3a.jpg"/>
          <p:cNvPicPr>
            <a:picLocks noChangeAspect="1"/>
          </p:cNvPicPr>
          <p:nvPr/>
        </p:nvPicPr>
        <p:blipFill>
          <a:blip r:embed="rId10" cstate="email">
            <a:extLst>
              <a:ext uri="{BEBA8EAE-BF5A-486C-A8C5-ECC9F3942E4B}">
                <a14:imgProps xmlns:a14="http://schemas.microsoft.com/office/drawing/2010/main">
                  <a14:imgLayer r:embed="rId11">
                    <a14:imgEffect>
                      <a14:backgroundRemoval t="0" b="99713" l="9804" r="89706"/>
                    </a14:imgEffect>
                  </a14:imgLayer>
                </a14:imgProps>
              </a:ext>
              <a:ext uri="{28A0092B-C50C-407E-A947-70E740481C1C}">
                <a14:useLocalDpi xmlns:a14="http://schemas.microsoft.com/office/drawing/2010/main"/>
              </a:ext>
            </a:extLst>
          </a:blip>
          <a:stretch>
            <a:fillRect/>
          </a:stretch>
        </p:blipFill>
        <p:spPr bwMode="gray">
          <a:xfrm>
            <a:off x="7018481" y="3208226"/>
            <a:ext cx="601519" cy="1268524"/>
          </a:xfrm>
          <a:prstGeom prst="rect">
            <a:avLst/>
          </a:prstGeom>
        </p:spPr>
      </p:pic>
      <p:pic>
        <p:nvPicPr>
          <p:cNvPr id="33" name="Picture 3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bwMode="gray">
          <a:xfrm>
            <a:off x="6925774" y="1428750"/>
            <a:ext cx="1456226" cy="946547"/>
          </a:xfrm>
          <a:prstGeom prst="rect">
            <a:avLst/>
          </a:prstGeom>
          <a:ln>
            <a:noFill/>
          </a:ln>
          <a:effectLst>
            <a:outerShdw blurRad="292100" dist="139700" dir="2700000" algn="tl" rotWithShape="0">
              <a:srgbClr val="333333">
                <a:alpha val="65000"/>
              </a:srgbClr>
            </a:outerShdw>
          </a:effectLst>
        </p:spPr>
      </p:pic>
      <p:pic>
        <p:nvPicPr>
          <p:cNvPr id="34" name="Picture 33" descr="Facebook logo.jpg"/>
          <p:cNvPicPr>
            <a:picLocks noChangeAspect="1"/>
          </p:cNvPicPr>
          <p:nvPr/>
        </p:nvPicPr>
        <p:blipFill>
          <a:blip r:embed="rId13" cstate="email">
            <a:extLst>
              <a:ext uri="{BEBA8EAE-BF5A-486C-A8C5-ECC9F3942E4B}">
                <a14:imgProps xmlns:a14="http://schemas.microsoft.com/office/drawing/2010/main">
                  <a14:imgLayer r:embed="rId14">
                    <a14:imgEffect>
                      <a14:backgroundRemoval t="0" b="99667" l="0" r="100000">
                        <a14:foregroundMark x1="66667" y1="58000" x2="66667" y2="58000"/>
                        <a14:foregroundMark x1="60667" y1="33333" x2="60667" y2="33333"/>
                      </a14:backgroundRemoval>
                    </a14:imgEffect>
                  </a14:imgLayer>
                </a14:imgProps>
              </a:ext>
              <a:ext uri="{28A0092B-C50C-407E-A947-70E740481C1C}">
                <a14:useLocalDpi xmlns:a14="http://schemas.microsoft.com/office/drawing/2010/main"/>
              </a:ext>
            </a:extLst>
          </a:blip>
          <a:stretch>
            <a:fillRect/>
          </a:stretch>
        </p:blipFill>
        <p:spPr>
          <a:xfrm>
            <a:off x="2667000" y="1040134"/>
            <a:ext cx="1074416" cy="1074416"/>
          </a:xfrm>
          <a:prstGeom prst="rect">
            <a:avLst/>
          </a:prstGeom>
        </p:spPr>
      </p:pic>
      <p:pic>
        <p:nvPicPr>
          <p:cNvPr id="35" name="Picture 34" descr="meter.bmp"/>
          <p:cNvPicPr>
            <a:picLocks noChangeAspect="1"/>
          </p:cNvPicPr>
          <p:nvPr/>
        </p:nvPicPr>
        <p:blipFill>
          <a:blip r:embed="rId15" cstate="email">
            <a:extLst>
              <a:ext uri="{BEBA8EAE-BF5A-486C-A8C5-ECC9F3942E4B}">
                <a14:imgProps xmlns:a14="http://schemas.microsoft.com/office/drawing/2010/main">
                  <a14:imgLayer r:embed="rId16">
                    <a14:imgEffect>
                      <a14:backgroundRemoval t="585" b="100000" l="9864" r="89796">
                        <a14:backgroundMark x1="40476" y1="72515" x2="40476" y2="72515"/>
                      </a14:backgroundRemoval>
                    </a14:imgEffect>
                  </a14:imgLayer>
                </a14:imgProps>
              </a:ext>
              <a:ext uri="{28A0092B-C50C-407E-A947-70E740481C1C}">
                <a14:useLocalDpi xmlns:a14="http://schemas.microsoft.com/office/drawing/2010/main"/>
              </a:ext>
            </a:extLst>
          </a:blip>
          <a:stretch>
            <a:fillRect/>
          </a:stretch>
        </p:blipFill>
        <p:spPr>
          <a:xfrm>
            <a:off x="990600" y="3183842"/>
            <a:ext cx="1676400" cy="911908"/>
          </a:xfrm>
          <a:prstGeom prst="rect">
            <a:avLst/>
          </a:prstGeom>
          <a:ln>
            <a:noFill/>
          </a:ln>
          <a:effectLst>
            <a:outerShdw blurRad="292100" dist="139700" dir="2700000" algn="tl" rotWithShape="0">
              <a:srgbClr val="333333">
                <a:alpha val="65000"/>
              </a:srgbClr>
            </a:outerShdw>
          </a:effectLst>
        </p:spPr>
      </p:pic>
      <p:grpSp>
        <p:nvGrpSpPr>
          <p:cNvPr id="83" name="Group 82"/>
          <p:cNvGrpSpPr/>
          <p:nvPr/>
        </p:nvGrpSpPr>
        <p:grpSpPr>
          <a:xfrm>
            <a:off x="3477468" y="1604064"/>
            <a:ext cx="1267354" cy="684613"/>
            <a:chOff x="1403614" y="5336882"/>
            <a:chExt cx="2269303" cy="1355645"/>
          </a:xfrm>
        </p:grpSpPr>
        <p:sp>
          <p:nvSpPr>
            <p:cNvPr id="84" name="Rounded Rectangle 83"/>
            <p:cNvSpPr/>
            <p:nvPr/>
          </p:nvSpPr>
          <p:spPr bwMode="gray">
            <a:xfrm>
              <a:off x="1403614" y="5336882"/>
              <a:ext cx="2269303" cy="1345817"/>
            </a:xfrm>
            <a:prstGeom prst="roundRect">
              <a:avLst>
                <a:gd name="adj" fmla="val 3439"/>
              </a:avLst>
            </a:prstGeom>
            <a:gradFill flip="none" rotWithShape="1">
              <a:gsLst>
                <a:gs pos="0">
                  <a:schemeClr val="bg1"/>
                </a:gs>
                <a:gs pos="100000">
                  <a:schemeClr val="accent1">
                    <a:lumMod val="20000"/>
                    <a:lumOff val="80000"/>
                  </a:schemeClr>
                </a:gs>
              </a:gsLst>
              <a:lin ang="2700000" scaled="1"/>
              <a:tileRect/>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rgbClr val="FFFFFF"/>
                </a:solidFill>
              </a:endParaRPr>
            </a:p>
          </p:txBody>
        </p:sp>
        <p:sp>
          <p:nvSpPr>
            <p:cNvPr id="86" name="TextBox 85"/>
            <p:cNvSpPr txBox="1"/>
            <p:nvPr/>
          </p:nvSpPr>
          <p:spPr>
            <a:xfrm>
              <a:off x="1600156" y="5508166"/>
              <a:ext cx="1958639" cy="1184361"/>
            </a:xfrm>
            <a:prstGeom prst="rect">
              <a:avLst/>
            </a:prstGeom>
            <a:noFill/>
            <a:effectLst/>
          </p:spPr>
          <p:txBody>
            <a:bodyPr wrap="square" lIns="0" tIns="0" rIns="0" bIns="0" rtlCol="0">
              <a:spAutoFit/>
            </a:bodyPr>
            <a:lstStyle/>
            <a:p>
              <a:pPr>
                <a:lnSpc>
                  <a:spcPct val="90000"/>
                </a:lnSpc>
              </a:pPr>
              <a:r>
                <a:rPr lang="en-US" sz="1000" spc="-50" dirty="0" smtClean="0">
                  <a:solidFill>
                    <a:schemeClr val="bg2"/>
                  </a:solidFill>
                </a:rPr>
                <a:t>FACEBOOK GROWS BY</a:t>
              </a:r>
            </a:p>
            <a:p>
              <a:pPr>
                <a:lnSpc>
                  <a:spcPct val="90000"/>
                </a:lnSpc>
              </a:pPr>
              <a:r>
                <a:rPr lang="en-US" sz="1300" dirty="0" smtClean="0">
                  <a:solidFill>
                    <a:schemeClr val="bg2"/>
                  </a:solidFill>
                </a:rPr>
                <a:t>250 MILLION</a:t>
              </a:r>
            </a:p>
            <a:p>
              <a:pPr>
                <a:lnSpc>
                  <a:spcPct val="90000"/>
                </a:lnSpc>
              </a:pPr>
              <a:r>
                <a:rPr lang="en-US" sz="1000" spc="40" dirty="0" smtClean="0">
                  <a:solidFill>
                    <a:schemeClr val="bg2"/>
                  </a:solidFill>
                </a:rPr>
                <a:t>PHOTOS / DAY</a:t>
              </a:r>
            </a:p>
          </p:txBody>
        </p:sp>
      </p:grpSp>
    </p:spTree>
    <p:extLst>
      <p:ext uri="{BB962C8B-B14F-4D97-AF65-F5344CB8AC3E}">
        <p14:creationId xmlns:p14="http://schemas.microsoft.com/office/powerpoint/2010/main" val="360145254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bwMode="gray"/>
        <p:txBody>
          <a:bodyPr/>
          <a:lstStyle/>
          <a:p>
            <a:r>
              <a:rPr lang="en-US" dirty="0" smtClean="0"/>
              <a:t>Enterprise-Ready </a:t>
            </a:r>
            <a:r>
              <a:rPr lang="en-US" dirty="0" err="1" smtClean="0"/>
              <a:t>Hadoop</a:t>
            </a:r>
            <a:r>
              <a:rPr lang="en-US" dirty="0" smtClean="0"/>
              <a:t> Platform For Unstructured Data</a:t>
            </a:r>
            <a:endParaRPr lang="en-US" dirty="0"/>
          </a:p>
        </p:txBody>
      </p:sp>
      <p:sp>
        <p:nvSpPr>
          <p:cNvPr id="22530" name="Title 3"/>
          <p:cNvSpPr>
            <a:spLocks noGrp="1"/>
          </p:cNvSpPr>
          <p:nvPr>
            <p:ph type="title"/>
          </p:nvPr>
        </p:nvSpPr>
        <p:spPr bwMode="gray"/>
        <p:txBody>
          <a:bodyPr/>
          <a:lstStyle/>
          <a:p>
            <a:r>
              <a:rPr lang="en-US" dirty="0" smtClean="0"/>
              <a:t>EMC Greenplum HD</a:t>
            </a:r>
            <a:endParaRPr lang="en-US" dirty="0"/>
          </a:p>
        </p:txBody>
      </p:sp>
      <p:sp>
        <p:nvSpPr>
          <p:cNvPr id="22531" name="Content Placeholder 4"/>
          <p:cNvSpPr>
            <a:spLocks noGrp="1"/>
          </p:cNvSpPr>
          <p:nvPr>
            <p:ph sz="quarter" idx="10"/>
          </p:nvPr>
        </p:nvSpPr>
        <p:spPr bwMode="gray">
          <a:xfrm>
            <a:off x="2732759" y="1827379"/>
            <a:ext cx="5900931" cy="2239048"/>
          </a:xfrm>
        </p:spPr>
        <p:txBody>
          <a:bodyPr/>
          <a:lstStyle/>
          <a:p>
            <a:pPr marL="171450"/>
            <a:r>
              <a:rPr lang="en-US" dirty="0" smtClean="0"/>
              <a:t>Addresses The Growth Of Unstructured Data </a:t>
            </a:r>
          </a:p>
          <a:p>
            <a:pPr marL="171450"/>
            <a:r>
              <a:rPr lang="en-US" dirty="0" smtClean="0"/>
              <a:t>More Reliable For The Enterprise </a:t>
            </a:r>
          </a:p>
          <a:p>
            <a:pPr marL="171450"/>
            <a:r>
              <a:rPr lang="en-US" dirty="0" smtClean="0"/>
              <a:t>Easier To Use With Existing Systems And Tools</a:t>
            </a:r>
            <a:endParaRPr lang="en-US" dirty="0"/>
          </a:p>
        </p:txBody>
      </p:sp>
      <p:pic>
        <p:nvPicPr>
          <p:cNvPr id="21508" name="Picture 2" descr="PreviewScreenSnapz001.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533033" y="1541917"/>
            <a:ext cx="1741960" cy="2825232"/>
          </a:xfrm>
          <a:prstGeom prst="rect">
            <a:avLst/>
          </a:prstGeom>
          <a:noFill/>
          <a:ln w="9525">
            <a:noFill/>
            <a:miter lim="800000"/>
            <a:headEnd/>
            <a:tailEnd/>
          </a:ln>
        </p:spPr>
      </p:pic>
    </p:spTree>
    <p:extLst>
      <p:ext uri="{BB962C8B-B14F-4D97-AF65-F5344CB8AC3E}">
        <p14:creationId xmlns:p14="http://schemas.microsoft.com/office/powerpoint/2010/main" val="6724895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796870" y="971550"/>
            <a:ext cx="2331342" cy="3657600"/>
          </a:xfrm>
          <a:prstGeom prst="rect">
            <a:avLst/>
          </a:prstGeom>
          <a:gradFill>
            <a:gsLst>
              <a:gs pos="0">
                <a:schemeClr val="accent2">
                  <a:alpha val="0"/>
                </a:schemeClr>
              </a:gs>
              <a:gs pos="59000">
                <a:schemeClr val="accent2">
                  <a:alpha val="50000"/>
                </a:schemeClr>
              </a:gs>
              <a:gs pos="41000">
                <a:schemeClr val="accent2">
                  <a:alpha val="50000"/>
                </a:schemeClr>
              </a:gs>
              <a:gs pos="100000">
                <a:schemeClr val="accent2">
                  <a:alpha val="0"/>
                </a:schemeClr>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taNormalLF-Roman"/>
            </a:endParaRPr>
          </a:p>
        </p:txBody>
      </p:sp>
      <p:sp>
        <p:nvSpPr>
          <p:cNvPr id="48" name="TextBox 47"/>
          <p:cNvSpPr txBox="1"/>
          <p:nvPr/>
        </p:nvSpPr>
        <p:spPr>
          <a:xfrm>
            <a:off x="760190" y="3260655"/>
            <a:ext cx="369332" cy="1104778"/>
          </a:xfrm>
          <a:prstGeom prst="rect">
            <a:avLst/>
          </a:prstGeom>
          <a:noFill/>
        </p:spPr>
        <p:txBody>
          <a:bodyPr vert="vert270" wrap="square" rtlCol="0">
            <a:spAutoFit/>
          </a:bodyPr>
          <a:lstStyle/>
          <a:p>
            <a:pPr algn="ctr"/>
            <a:r>
              <a:rPr lang="en-US" sz="1200" dirty="0" smtClean="0">
                <a:solidFill>
                  <a:srgbClr val="3892D0">
                    <a:lumMod val="50000"/>
                  </a:srgbClr>
                </a:solidFill>
                <a:latin typeface="MetaNormalLF-Roman"/>
              </a:rPr>
              <a:t>Storage</a:t>
            </a:r>
          </a:p>
        </p:txBody>
      </p:sp>
      <p:sp>
        <p:nvSpPr>
          <p:cNvPr id="49" name="TextBox 48"/>
          <p:cNvSpPr txBox="1"/>
          <p:nvPr/>
        </p:nvSpPr>
        <p:spPr>
          <a:xfrm>
            <a:off x="760190" y="1199000"/>
            <a:ext cx="369332" cy="1523494"/>
          </a:xfrm>
          <a:prstGeom prst="rect">
            <a:avLst/>
          </a:prstGeom>
          <a:noFill/>
        </p:spPr>
        <p:txBody>
          <a:bodyPr vert="vert270" wrap="square" rtlCol="0">
            <a:spAutoFit/>
          </a:bodyPr>
          <a:lstStyle/>
          <a:p>
            <a:pPr algn="ctr"/>
            <a:r>
              <a:rPr lang="en-US" sz="1200" dirty="0" smtClean="0">
                <a:solidFill>
                  <a:srgbClr val="3892D0">
                    <a:lumMod val="50000"/>
                  </a:srgbClr>
                </a:solidFill>
                <a:latin typeface="MetaNormalLF-Roman"/>
              </a:rPr>
              <a:t>Compute</a:t>
            </a:r>
          </a:p>
        </p:txBody>
      </p:sp>
      <p:sp>
        <p:nvSpPr>
          <p:cNvPr id="2" name="Title 1"/>
          <p:cNvSpPr>
            <a:spLocks noGrp="1"/>
          </p:cNvSpPr>
          <p:nvPr>
            <p:ph type="title"/>
          </p:nvPr>
        </p:nvSpPr>
        <p:spPr>
          <a:xfrm>
            <a:off x="366715" y="103680"/>
            <a:ext cx="8410575" cy="542693"/>
          </a:xfrm>
        </p:spPr>
        <p:txBody>
          <a:bodyPr/>
          <a:lstStyle/>
          <a:p>
            <a:r>
              <a:rPr lang="en-US" sz="2800" dirty="0" smtClean="0"/>
              <a:t>EMC Enterprise </a:t>
            </a:r>
            <a:r>
              <a:rPr lang="en-US" sz="2800" dirty="0" err="1"/>
              <a:t>Hadoop</a:t>
            </a:r>
            <a:r>
              <a:rPr lang="en-US" sz="2800" dirty="0"/>
              <a:t> </a:t>
            </a:r>
            <a:r>
              <a:rPr lang="en-US" sz="2800" dirty="0" smtClean="0"/>
              <a:t>Solution</a:t>
            </a:r>
            <a:endParaRPr lang="en-US" sz="2800" dirty="0"/>
          </a:p>
        </p:txBody>
      </p:sp>
      <p:sp>
        <p:nvSpPr>
          <p:cNvPr id="4" name="Content Placeholder 3"/>
          <p:cNvSpPr>
            <a:spLocks noGrp="1"/>
          </p:cNvSpPr>
          <p:nvPr>
            <p:ph sz="quarter" idx="11"/>
          </p:nvPr>
        </p:nvSpPr>
        <p:spPr>
          <a:xfrm>
            <a:off x="3247039" y="1367750"/>
            <a:ext cx="5645486" cy="2730748"/>
          </a:xfrm>
        </p:spPr>
        <p:txBody>
          <a:bodyPr>
            <a:noAutofit/>
          </a:bodyPr>
          <a:lstStyle/>
          <a:p>
            <a:pPr marL="457200" indent="-457200">
              <a:spcBef>
                <a:spcPct val="20000"/>
              </a:spcBef>
              <a:buClr>
                <a:srgbClr val="2C95DD"/>
              </a:buClr>
              <a:buFont typeface="Arial"/>
              <a:buChar char="•"/>
            </a:pPr>
            <a:r>
              <a:rPr lang="en-US" dirty="0">
                <a:solidFill>
                  <a:srgbClr val="4D4D4D"/>
                </a:solidFill>
                <a:effectLst>
                  <a:outerShdw blurRad="50800" dist="38100" dir="2700000" algn="tl" rotWithShape="0">
                    <a:srgbClr val="FFFFFF">
                      <a:alpha val="43000"/>
                    </a:srgbClr>
                  </a:outerShdw>
                </a:effectLst>
                <a:latin typeface="+mn-lt"/>
              </a:rPr>
              <a:t>First scale-out storage with native </a:t>
            </a:r>
            <a:r>
              <a:rPr lang="en-US" dirty="0" err="1">
                <a:solidFill>
                  <a:srgbClr val="4D4D4D"/>
                </a:solidFill>
                <a:effectLst>
                  <a:outerShdw blurRad="50800" dist="38100" dir="2700000" algn="tl" rotWithShape="0">
                    <a:srgbClr val="FFFFFF">
                      <a:alpha val="43000"/>
                    </a:srgbClr>
                  </a:outerShdw>
                </a:effectLst>
                <a:latin typeface="+mn-lt"/>
              </a:rPr>
              <a:t>Hadoop</a:t>
            </a:r>
            <a:endParaRPr lang="en-US" dirty="0">
              <a:solidFill>
                <a:srgbClr val="4D4D4D"/>
              </a:solidFill>
              <a:effectLst>
                <a:outerShdw blurRad="50800" dist="38100" dir="2700000" algn="tl" rotWithShape="0">
                  <a:srgbClr val="FFFFFF">
                    <a:alpha val="43000"/>
                  </a:srgbClr>
                </a:outerShdw>
              </a:effectLst>
              <a:latin typeface="+mn-lt"/>
            </a:endParaRPr>
          </a:p>
          <a:p>
            <a:pPr marL="457200" indent="-457200">
              <a:spcBef>
                <a:spcPct val="20000"/>
              </a:spcBef>
              <a:buClr>
                <a:srgbClr val="2C95DD"/>
              </a:buClr>
              <a:buFont typeface="Arial"/>
              <a:buChar char="•"/>
              <a:defRPr/>
            </a:pPr>
            <a:r>
              <a:rPr lang="en-US" dirty="0" smtClean="0">
                <a:solidFill>
                  <a:srgbClr val="4D4D4D"/>
                </a:solidFill>
                <a:effectLst>
                  <a:outerShdw blurRad="50800" dist="38100" dir="2700000" algn="tl" rotWithShape="0">
                    <a:srgbClr val="FFFFFF">
                      <a:alpha val="43000"/>
                    </a:srgbClr>
                  </a:outerShdw>
                </a:effectLst>
                <a:latin typeface="+mn-lt"/>
              </a:rPr>
              <a:t>Improved availability and data protection</a:t>
            </a:r>
          </a:p>
          <a:p>
            <a:pPr marL="457200" indent="-457200">
              <a:spcBef>
                <a:spcPct val="20000"/>
              </a:spcBef>
              <a:buClr>
                <a:srgbClr val="2C95DD"/>
              </a:buClr>
              <a:buFont typeface="Arial"/>
              <a:buChar char="•"/>
              <a:defRPr/>
            </a:pPr>
            <a:r>
              <a:rPr lang="en-US" dirty="0" smtClean="0">
                <a:solidFill>
                  <a:srgbClr val="4D4D4D"/>
                </a:solidFill>
                <a:effectLst>
                  <a:outerShdw blurRad="50800" dist="38100" dir="2700000" algn="tl" rotWithShape="0">
                    <a:srgbClr val="FFFFFF">
                      <a:alpha val="43000"/>
                    </a:srgbClr>
                  </a:outerShdw>
                </a:effectLst>
                <a:latin typeface="+mn-lt"/>
              </a:rPr>
              <a:t>End-to-end </a:t>
            </a:r>
            <a:r>
              <a:rPr lang="en-US" dirty="0" err="1" smtClean="0">
                <a:solidFill>
                  <a:srgbClr val="4D4D4D"/>
                </a:solidFill>
                <a:effectLst>
                  <a:outerShdw blurRad="50800" dist="38100" dir="2700000" algn="tl" rotWithShape="0">
                    <a:srgbClr val="FFFFFF">
                      <a:alpha val="43000"/>
                    </a:srgbClr>
                  </a:outerShdw>
                </a:effectLst>
                <a:latin typeface="+mn-lt"/>
              </a:rPr>
              <a:t>Hadoop</a:t>
            </a:r>
            <a:r>
              <a:rPr lang="en-US" dirty="0" smtClean="0">
                <a:solidFill>
                  <a:srgbClr val="4D4D4D"/>
                </a:solidFill>
                <a:effectLst>
                  <a:outerShdw blurRad="50800" dist="38100" dir="2700000" algn="tl" rotWithShape="0">
                    <a:srgbClr val="FFFFFF">
                      <a:alpha val="43000"/>
                    </a:srgbClr>
                  </a:outerShdw>
                </a:effectLst>
                <a:latin typeface="+mn-lt"/>
              </a:rPr>
              <a:t> solution with services, training, and customer support</a:t>
            </a:r>
          </a:p>
        </p:txBody>
      </p:sp>
      <p:sp>
        <p:nvSpPr>
          <p:cNvPr id="3" name="Text Placeholder 2"/>
          <p:cNvSpPr>
            <a:spLocks noGrp="1"/>
          </p:cNvSpPr>
          <p:nvPr>
            <p:ph type="body" idx="1"/>
          </p:nvPr>
        </p:nvSpPr>
        <p:spPr>
          <a:xfrm>
            <a:off x="366715" y="633413"/>
            <a:ext cx="8410575" cy="346219"/>
          </a:xfrm>
        </p:spPr>
        <p:txBody>
          <a:bodyPr/>
          <a:lstStyle/>
          <a:p>
            <a:r>
              <a:rPr lang="en-US" sz="1800" dirty="0" smtClean="0"/>
              <a:t>EMC Greenplum </a:t>
            </a:r>
            <a:r>
              <a:rPr lang="en-US" sz="1800" dirty="0"/>
              <a:t>HD and </a:t>
            </a:r>
            <a:r>
              <a:rPr lang="en-US" sz="1800" dirty="0" smtClean="0"/>
              <a:t>EMC Isilon </a:t>
            </a:r>
            <a:r>
              <a:rPr lang="en-US" sz="1800" dirty="0"/>
              <a:t>Scale-Out Storage</a:t>
            </a:r>
          </a:p>
          <a:p>
            <a:endParaRPr lang="en-US" sz="1800" dirty="0"/>
          </a:p>
        </p:txBody>
      </p:sp>
      <p:pic>
        <p:nvPicPr>
          <p:cNvPr id="25" name="Picture 2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47071" y="4218317"/>
            <a:ext cx="1479075" cy="282288"/>
          </a:xfrm>
          <a:prstGeom prst="rect">
            <a:avLst/>
          </a:prstGeom>
          <a:noFill/>
          <a:ln w="9525">
            <a:noFill/>
            <a:miter lim="800000"/>
            <a:headEnd/>
            <a:tailEnd/>
          </a:ln>
          <a:effectLst>
            <a:outerShdw blurRad="990600" algn="ctr" rotWithShape="0">
              <a:schemeClr val="accent1">
                <a:lumMod val="50000"/>
                <a:alpha val="25000"/>
              </a:schemeClr>
            </a:outerShdw>
          </a:effectLst>
        </p:spPr>
      </p:pic>
      <p:pic>
        <p:nvPicPr>
          <p:cNvPr id="26" name="Picture 25"/>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47071" y="4017755"/>
            <a:ext cx="1479075" cy="282288"/>
          </a:xfrm>
          <a:prstGeom prst="rect">
            <a:avLst/>
          </a:prstGeom>
          <a:noFill/>
          <a:ln w="9525">
            <a:noFill/>
            <a:miter lim="800000"/>
            <a:headEnd/>
            <a:tailEnd/>
          </a:ln>
          <a:effectLst>
            <a:outerShdw blurRad="990600" algn="ctr" rotWithShape="0">
              <a:schemeClr val="accent1">
                <a:lumMod val="50000"/>
                <a:alpha val="25000"/>
              </a:schemeClr>
            </a:outerShdw>
          </a:effectLst>
        </p:spPr>
      </p:pic>
      <p:pic>
        <p:nvPicPr>
          <p:cNvPr id="27" name="Picture 26"/>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47071" y="3816210"/>
            <a:ext cx="1479075" cy="282288"/>
          </a:xfrm>
          <a:prstGeom prst="rect">
            <a:avLst/>
          </a:prstGeom>
          <a:noFill/>
          <a:ln w="9525">
            <a:noFill/>
            <a:miter lim="800000"/>
            <a:headEnd/>
            <a:tailEnd/>
          </a:ln>
          <a:effectLst>
            <a:outerShdw blurRad="990600" algn="ctr" rotWithShape="0">
              <a:schemeClr val="accent1">
                <a:lumMod val="50000"/>
                <a:alpha val="25000"/>
              </a:schemeClr>
            </a:outerShdw>
          </a:effectLst>
        </p:spPr>
      </p:pic>
      <p:pic>
        <p:nvPicPr>
          <p:cNvPr id="28" name="Picture 27"/>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47071" y="3615650"/>
            <a:ext cx="1479075" cy="282288"/>
          </a:xfrm>
          <a:prstGeom prst="rect">
            <a:avLst/>
          </a:prstGeom>
          <a:noFill/>
          <a:ln w="9525">
            <a:noFill/>
            <a:miter lim="800000"/>
            <a:headEnd/>
            <a:tailEnd/>
          </a:ln>
          <a:effectLst>
            <a:outerShdw blurRad="990600" algn="ctr" rotWithShape="0">
              <a:schemeClr val="accent1">
                <a:lumMod val="50000"/>
                <a:alpha val="25000"/>
              </a:schemeClr>
            </a:outerShdw>
          </a:effectLst>
        </p:spPr>
      </p:pic>
      <p:pic>
        <p:nvPicPr>
          <p:cNvPr id="29" name="Picture 28"/>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47071" y="3407094"/>
            <a:ext cx="1479075" cy="282288"/>
          </a:xfrm>
          <a:prstGeom prst="rect">
            <a:avLst/>
          </a:prstGeom>
          <a:noFill/>
          <a:ln w="9525">
            <a:noFill/>
            <a:miter lim="800000"/>
            <a:headEnd/>
            <a:tailEnd/>
          </a:ln>
          <a:effectLst>
            <a:outerShdw blurRad="990600" algn="ctr" rotWithShape="0">
              <a:schemeClr val="accent1">
                <a:lumMod val="50000"/>
                <a:alpha val="25000"/>
              </a:schemeClr>
            </a:outerShdw>
          </a:effectLst>
        </p:spPr>
      </p:pic>
      <p:sp>
        <p:nvSpPr>
          <p:cNvPr id="30" name="Can 29"/>
          <p:cNvSpPr/>
          <p:nvPr/>
        </p:nvSpPr>
        <p:spPr bwMode="auto">
          <a:xfrm>
            <a:off x="1132015" y="3257550"/>
            <a:ext cx="1710900" cy="1314450"/>
          </a:xfrm>
          <a:prstGeom prst="can">
            <a:avLst>
              <a:gd name="adj" fmla="val 10077"/>
            </a:avLst>
          </a:prstGeom>
          <a:gradFill>
            <a:gsLst>
              <a:gs pos="0">
                <a:schemeClr val="accent3">
                  <a:lumMod val="75000"/>
                  <a:alpha val="58000"/>
                </a:schemeClr>
              </a:gs>
              <a:gs pos="58000">
                <a:schemeClr val="tx2">
                  <a:alpha val="9000"/>
                </a:schemeClr>
              </a:gs>
              <a:gs pos="100000">
                <a:schemeClr val="accent1">
                  <a:alpha val="11000"/>
                </a:schemeClr>
              </a:gs>
            </a:gsLst>
          </a:gradFill>
          <a:ln>
            <a:solidFill>
              <a:schemeClr val="tx2"/>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228600" indent="-228600" fontAlgn="base">
              <a:spcBef>
                <a:spcPct val="20000"/>
              </a:spcBef>
              <a:spcAft>
                <a:spcPct val="0"/>
              </a:spcAft>
              <a:buClr>
                <a:srgbClr val="6699CC"/>
              </a:buClr>
              <a:buFontTx/>
              <a:buChar char="•"/>
              <a:tabLst>
                <a:tab pos="571500" algn="l"/>
              </a:tabLst>
            </a:pPr>
            <a:endParaRPr lang="en-US" sz="1700" dirty="0">
              <a:solidFill>
                <a:srgbClr val="333366"/>
              </a:solidFill>
              <a:latin typeface="MetaNormalLF-Roman"/>
            </a:endParaRPr>
          </a:p>
        </p:txBody>
      </p:sp>
      <p:pic>
        <p:nvPicPr>
          <p:cNvPr id="32" name="Picture 31" descr="101005_Greenplum_72dpi.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245230" y="1257300"/>
            <a:ext cx="1532803" cy="1472896"/>
          </a:xfrm>
          <a:prstGeom prst="rect">
            <a:avLst/>
          </a:prstGeom>
        </p:spPr>
      </p:pic>
      <p:sp>
        <p:nvSpPr>
          <p:cNvPr id="35" name="Can 34"/>
          <p:cNvSpPr/>
          <p:nvPr/>
        </p:nvSpPr>
        <p:spPr bwMode="auto">
          <a:xfrm>
            <a:off x="1143000" y="995267"/>
            <a:ext cx="1710900" cy="1830230"/>
          </a:xfrm>
          <a:prstGeom prst="can">
            <a:avLst>
              <a:gd name="adj" fmla="val 10077"/>
            </a:avLst>
          </a:prstGeom>
          <a:gradFill>
            <a:gsLst>
              <a:gs pos="0">
                <a:schemeClr val="accent3">
                  <a:lumMod val="75000"/>
                  <a:alpha val="58000"/>
                </a:schemeClr>
              </a:gs>
              <a:gs pos="58000">
                <a:schemeClr val="tx2">
                  <a:alpha val="9000"/>
                </a:schemeClr>
              </a:gs>
              <a:gs pos="100000">
                <a:schemeClr val="accent1">
                  <a:alpha val="11000"/>
                </a:schemeClr>
              </a:gs>
            </a:gsLst>
          </a:gradFill>
          <a:ln>
            <a:solidFill>
              <a:schemeClr val="tx2"/>
            </a:solid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228600" indent="-228600" fontAlgn="base">
              <a:spcBef>
                <a:spcPct val="20000"/>
              </a:spcBef>
              <a:spcAft>
                <a:spcPct val="0"/>
              </a:spcAft>
              <a:buClr>
                <a:srgbClr val="6699CC"/>
              </a:buClr>
              <a:buFontTx/>
              <a:buChar char="•"/>
              <a:tabLst>
                <a:tab pos="571500" algn="l"/>
              </a:tabLst>
            </a:pPr>
            <a:endParaRPr lang="en-US" sz="1700" dirty="0">
              <a:solidFill>
                <a:srgbClr val="333366"/>
              </a:solidFill>
              <a:latin typeface="MetaNormalLF-Roman"/>
            </a:endParaRPr>
          </a:p>
        </p:txBody>
      </p:sp>
      <p:pic>
        <p:nvPicPr>
          <p:cNvPr id="34" name="Picture 33" descr="Boxshot-PPT-HD.png"/>
          <p:cNvPicPr>
            <a:picLocks/>
          </p:cNvPicPr>
          <p:nvPr/>
        </p:nvPicPr>
        <p:blipFill>
          <a:blip r:embed="rId5" cstate="email">
            <a:extLst>
              <a:ext uri="{28A0092B-C50C-407E-A947-70E740481C1C}">
                <a14:useLocalDpi xmlns:a14="http://schemas.microsoft.com/office/drawing/2010/main"/>
              </a:ext>
            </a:extLst>
          </a:blip>
          <a:stretch>
            <a:fillRect/>
          </a:stretch>
        </p:blipFill>
        <p:spPr>
          <a:xfrm>
            <a:off x="1632137" y="1880466"/>
            <a:ext cx="768836" cy="773289"/>
          </a:xfrm>
          <a:prstGeom prst="rect">
            <a:avLst/>
          </a:prstGeom>
        </p:spPr>
      </p:pic>
      <p:sp>
        <p:nvSpPr>
          <p:cNvPr id="31" name="Trapezoid 30"/>
          <p:cNvSpPr/>
          <p:nvPr/>
        </p:nvSpPr>
        <p:spPr>
          <a:xfrm>
            <a:off x="1134412" y="3075623"/>
            <a:ext cx="1713266" cy="240030"/>
          </a:xfrm>
          <a:prstGeom prst="trapezoid">
            <a:avLst>
              <a:gd name="adj" fmla="val 72917"/>
            </a:avLst>
          </a:prstGeom>
          <a:pattFill prst="lgGrid">
            <a:fgClr>
              <a:schemeClr val="accent1"/>
            </a:fgClr>
            <a:bgClr>
              <a:schemeClr val="tx2">
                <a:lumMod val="20000"/>
                <a:lumOff val="80000"/>
              </a:schemeClr>
            </a:bgClr>
          </a:pattFill>
          <a:ln w="12700">
            <a:solidFill>
              <a:schemeClr val="accent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a:solidFill>
                    <a:srgbClr val="FFFFFF"/>
                  </a:solidFill>
                </a:ln>
                <a:solidFill>
                  <a:srgbClr val="4D4D4D"/>
                </a:solidFill>
                <a:effectLst>
                  <a:outerShdw blurRad="127000" sx="102000" sy="102000" algn="ctr" rotWithShape="0">
                    <a:srgbClr val="FFFFFF"/>
                  </a:outerShdw>
                </a:effectLst>
              </a:rPr>
              <a:t>HDFS</a:t>
            </a:r>
            <a:endParaRPr lang="en-US" b="1" dirty="0">
              <a:ln>
                <a:solidFill>
                  <a:srgbClr val="FFFFFF"/>
                </a:solidFill>
              </a:ln>
              <a:solidFill>
                <a:srgbClr val="4D4D4D"/>
              </a:solidFill>
              <a:effectLst>
                <a:outerShdw blurRad="127000" sx="102000" sy="102000" algn="ctr" rotWithShape="0">
                  <a:srgbClr val="FFFFFF"/>
                </a:outerShdw>
              </a:effectLst>
            </a:endParaRPr>
          </a:p>
        </p:txBody>
      </p:sp>
      <p:grpSp>
        <p:nvGrpSpPr>
          <p:cNvPr id="36" name="Group 35"/>
          <p:cNvGrpSpPr/>
          <p:nvPr/>
        </p:nvGrpSpPr>
        <p:grpSpPr>
          <a:xfrm>
            <a:off x="1506955" y="2800350"/>
            <a:ext cx="993234" cy="520918"/>
            <a:chOff x="888906" y="3596181"/>
            <a:chExt cx="1119279" cy="335421"/>
          </a:xfrm>
        </p:grpSpPr>
        <p:sp>
          <p:nvSpPr>
            <p:cNvPr id="37" name="Up-Down Arrow 36"/>
            <p:cNvSpPr/>
            <p:nvPr/>
          </p:nvSpPr>
          <p:spPr>
            <a:xfrm>
              <a:off x="888906" y="3596181"/>
              <a:ext cx="223614" cy="335421"/>
            </a:xfrm>
            <a:prstGeom prst="upDownArrow">
              <a:avLst/>
            </a:prstGeom>
            <a:solidFill>
              <a:srgbClr val="FFFFFF">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taNormalLF-Roman"/>
              </a:endParaRPr>
            </a:p>
          </p:txBody>
        </p:sp>
        <p:sp>
          <p:nvSpPr>
            <p:cNvPr id="38" name="Up-Down Arrow 37"/>
            <p:cNvSpPr/>
            <p:nvPr/>
          </p:nvSpPr>
          <p:spPr>
            <a:xfrm>
              <a:off x="1187461" y="3596181"/>
              <a:ext cx="223614" cy="335421"/>
            </a:xfrm>
            <a:prstGeom prst="upDownArrow">
              <a:avLst/>
            </a:prstGeom>
            <a:solidFill>
              <a:srgbClr val="FFFFFF">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taNormalLF-Roman"/>
              </a:endParaRPr>
            </a:p>
          </p:txBody>
        </p:sp>
        <p:sp>
          <p:nvSpPr>
            <p:cNvPr id="39" name="Up-Down Arrow 38"/>
            <p:cNvSpPr/>
            <p:nvPr/>
          </p:nvSpPr>
          <p:spPr>
            <a:xfrm>
              <a:off x="1486016" y="3596181"/>
              <a:ext cx="223614" cy="335421"/>
            </a:xfrm>
            <a:prstGeom prst="upDownArrow">
              <a:avLst/>
            </a:prstGeom>
            <a:solidFill>
              <a:srgbClr val="FFFFFF">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taNormalLF-Roman"/>
              </a:endParaRPr>
            </a:p>
          </p:txBody>
        </p:sp>
        <p:sp>
          <p:nvSpPr>
            <p:cNvPr id="40" name="Up-Down Arrow 39"/>
            <p:cNvSpPr/>
            <p:nvPr/>
          </p:nvSpPr>
          <p:spPr>
            <a:xfrm>
              <a:off x="1784571" y="3596181"/>
              <a:ext cx="223614" cy="335421"/>
            </a:xfrm>
            <a:prstGeom prst="upDownArrow">
              <a:avLst/>
            </a:prstGeom>
            <a:solidFill>
              <a:srgbClr val="FFFFFF">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etaNormalLF-Roman"/>
              </a:endParaRPr>
            </a:p>
          </p:txBody>
        </p:sp>
      </p:grpSp>
    </p:spTree>
    <p:extLst>
      <p:ext uri="{BB962C8B-B14F-4D97-AF65-F5344CB8AC3E}">
        <p14:creationId xmlns:p14="http://schemas.microsoft.com/office/powerpoint/2010/main" val="35033456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10" presetClass="entr" presetSubtype="0" fill="hold" nodeType="withEffect">
                                  <p:stCondLst>
                                    <p:cond delay="1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750"/>
                                        <p:tgtEl>
                                          <p:spTgt spid="34"/>
                                        </p:tgtEl>
                                      </p:cBhvr>
                                    </p:animEffect>
                                  </p:childTnLst>
                                </p:cTn>
                              </p:par>
                            </p:childTnLst>
                          </p:cTn>
                        </p:par>
                        <p:par>
                          <p:cTn id="11" fill="hold">
                            <p:stCondLst>
                              <p:cond delay="1850"/>
                            </p:stCondLst>
                            <p:childTnLst>
                              <p:par>
                                <p:cTn id="12" presetID="22" presetClass="entr" presetSubtype="4"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1000"/>
                                        <p:tgtEl>
                                          <p:spTgt spid="35"/>
                                        </p:tgtEl>
                                      </p:cBhvr>
                                    </p:animEffect>
                                  </p:childTnLst>
                                </p:cTn>
                              </p:par>
                              <p:par>
                                <p:cTn id="15" presetID="10"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childTnLst>
                                </p:cTn>
                              </p:par>
                            </p:childTnLst>
                          </p:cTn>
                        </p:par>
                        <p:par>
                          <p:cTn id="18" fill="hold">
                            <p:stCondLst>
                              <p:cond delay="285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outHorizontal)">
                                      <p:cBhvr>
                                        <p:cTn id="2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3" y="325438"/>
            <a:ext cx="8624887" cy="460375"/>
          </a:xfrm>
        </p:spPr>
        <p:txBody>
          <a:bodyPr/>
          <a:lstStyle/>
          <a:p>
            <a:r>
              <a:rPr lang="en-US" dirty="0" smtClean="0"/>
              <a:t>Big Data Transforms Experience Analytics</a:t>
            </a:r>
            <a:endParaRPr lang="en-US" dirty="0"/>
          </a:p>
        </p:txBody>
      </p:sp>
      <p:sp>
        <p:nvSpPr>
          <p:cNvPr id="7" name="Content Placeholder 6"/>
          <p:cNvSpPr txBox="1">
            <a:spLocks/>
          </p:cNvSpPr>
          <p:nvPr/>
        </p:nvSpPr>
        <p:spPr>
          <a:xfrm>
            <a:off x="4471534" y="1047750"/>
            <a:ext cx="4520066" cy="3306762"/>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200" dirty="0" smtClean="0">
                <a:solidFill>
                  <a:srgbClr val="5F5F5F"/>
                </a:solidFill>
                <a:latin typeface="+mn-lt"/>
              </a:rPr>
              <a:t>Gained competitive advantages:</a:t>
            </a:r>
            <a:endParaRPr lang="en-US" sz="1800" dirty="0" smtClean="0">
              <a:solidFill>
                <a:srgbClr val="5F5F5F"/>
              </a:solidFill>
              <a:latin typeface="+mn-lt"/>
            </a:endParaRPr>
          </a:p>
          <a:p>
            <a:pPr lvl="1">
              <a:spcBef>
                <a:spcPts val="1200"/>
              </a:spcBef>
            </a:pPr>
            <a:r>
              <a:rPr lang="en-US" sz="2000" dirty="0" smtClean="0">
                <a:solidFill>
                  <a:srgbClr val="5F5F5F"/>
                </a:solidFill>
                <a:latin typeface="+mn-lt"/>
              </a:rPr>
              <a:t>Reduced customer churn</a:t>
            </a:r>
          </a:p>
          <a:p>
            <a:pPr lvl="1">
              <a:spcBef>
                <a:spcPts val="1200"/>
              </a:spcBef>
            </a:pPr>
            <a:r>
              <a:rPr lang="en-US" sz="2000" dirty="0" smtClean="0">
                <a:solidFill>
                  <a:srgbClr val="5F5F5F"/>
                </a:solidFill>
                <a:latin typeface="+mn-lt"/>
              </a:rPr>
              <a:t>Improved targeting and response rates</a:t>
            </a:r>
          </a:p>
          <a:p>
            <a:pPr lvl="1">
              <a:spcBef>
                <a:spcPts val="1200"/>
              </a:spcBef>
            </a:pPr>
            <a:r>
              <a:rPr lang="en-US" sz="2000" dirty="0" smtClean="0">
                <a:solidFill>
                  <a:srgbClr val="5F5F5F"/>
                </a:solidFill>
                <a:latin typeface="+mn-lt"/>
              </a:rPr>
              <a:t>Lower costs</a:t>
            </a:r>
          </a:p>
          <a:p>
            <a:pPr lvl="1">
              <a:spcBef>
                <a:spcPts val="1200"/>
              </a:spcBef>
            </a:pPr>
            <a:r>
              <a:rPr lang="en-US" sz="2000" dirty="0" smtClean="0">
                <a:solidFill>
                  <a:srgbClr val="5F5F5F"/>
                </a:solidFill>
                <a:latin typeface="+mn-lt"/>
              </a:rPr>
              <a:t>Increased customer lifetime value and profitability</a:t>
            </a:r>
          </a:p>
          <a:p>
            <a:pPr marL="0" indent="0">
              <a:spcBef>
                <a:spcPts val="1200"/>
              </a:spcBef>
              <a:buNone/>
            </a:pPr>
            <a:endParaRPr lang="en-US" sz="1800" dirty="0" smtClean="0">
              <a:solidFill>
                <a:srgbClr val="5F5F5F"/>
              </a:solidFill>
              <a:latin typeface="+mn-lt"/>
            </a:endParaRPr>
          </a:p>
          <a:p>
            <a:pPr lvl="1">
              <a:spcBef>
                <a:spcPts val="1200"/>
              </a:spcBef>
            </a:pPr>
            <a:endParaRPr lang="en-US" sz="1600" dirty="0" smtClean="0">
              <a:solidFill>
                <a:srgbClr val="5F5F5F"/>
              </a:solidFill>
              <a:latin typeface="+mn-lt"/>
            </a:endParaRPr>
          </a:p>
          <a:p>
            <a:pPr lvl="1">
              <a:spcBef>
                <a:spcPts val="1200"/>
              </a:spcBef>
            </a:pPr>
            <a:endParaRPr lang="en-US" sz="1600" dirty="0">
              <a:solidFill>
                <a:srgbClr val="5F5F5F"/>
              </a:solidFill>
              <a:latin typeface="+mn-lt"/>
            </a:endParaRPr>
          </a:p>
        </p:txBody>
      </p:sp>
      <p:sp>
        <p:nvSpPr>
          <p:cNvPr id="8" name="Content Placeholder 2"/>
          <p:cNvSpPr txBox="1">
            <a:spLocks/>
          </p:cNvSpPr>
          <p:nvPr/>
        </p:nvSpPr>
        <p:spPr>
          <a:xfrm>
            <a:off x="207100" y="3824700"/>
            <a:ext cx="4170631" cy="712086"/>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600" i="1" dirty="0" smtClean="0">
                <a:solidFill>
                  <a:schemeClr val="tx2"/>
                </a:solidFill>
                <a:latin typeface="+mn-lt"/>
              </a:rPr>
              <a:t>“</a:t>
            </a:r>
            <a:r>
              <a:rPr lang="en-US" sz="1600" i="1" dirty="0" err="1" smtClean="0">
                <a:solidFill>
                  <a:schemeClr val="tx2"/>
                </a:solidFill>
                <a:latin typeface="+mn-lt"/>
              </a:rPr>
              <a:t>Greenplum</a:t>
            </a:r>
            <a:r>
              <a:rPr lang="en-US" sz="1600" i="1" dirty="0" smtClean="0">
                <a:solidFill>
                  <a:schemeClr val="tx2"/>
                </a:solidFill>
                <a:latin typeface="+mn-lt"/>
              </a:rPr>
              <a:t> can pull data at lightning speed helping our customers make real-time decisions.”</a:t>
            </a:r>
            <a:r>
              <a:rPr kumimoji="0" lang="en-US" sz="1600" b="0" i="0" u="none" strike="noStrike" kern="1200" cap="none" spc="0" normalizeH="0" baseline="0" noProof="0" dirty="0" smtClean="0">
                <a:ln>
                  <a:noFill/>
                </a:ln>
                <a:solidFill>
                  <a:srgbClr val="7F7F7F"/>
                </a:solidFill>
                <a:effectLst/>
                <a:uLnTx/>
                <a:uFillTx/>
                <a:latin typeface="MetaNormalLF-Roman"/>
                <a:cs typeface="Arial"/>
              </a:rPr>
              <a:t>           </a:t>
            </a:r>
            <a:endParaRPr kumimoji="0" lang="en-US" sz="1600" b="0" i="0" u="none" strike="noStrike" kern="1200" cap="none" spc="0" normalizeH="0" baseline="0" noProof="0" dirty="0">
              <a:ln>
                <a:noFill/>
              </a:ln>
              <a:solidFill>
                <a:srgbClr val="4D4D4D"/>
              </a:solidFill>
              <a:effectLst/>
              <a:uLnTx/>
              <a:uFillTx/>
              <a:latin typeface="MetaNormalLF-Roman"/>
              <a:cs typeface="Arial"/>
            </a:endParaRP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3297" y="1047750"/>
            <a:ext cx="4358237" cy="1804104"/>
          </a:xfrm>
          <a:prstGeom prst="rect">
            <a:avLst/>
          </a:prstGeom>
          <a:ln>
            <a:noFill/>
          </a:ln>
          <a:effectLst>
            <a:softEdge rad="112500"/>
          </a:effectLst>
        </p:spPr>
      </p:pic>
      <p:pic>
        <p:nvPicPr>
          <p:cNvPr id="10" name="Picture 9"/>
          <p:cNvPicPr>
            <a:picLocks noChangeAspect="1"/>
          </p:cNvPicPr>
          <p:nvPr/>
        </p:nvPicPr>
        <p:blipFill>
          <a:blip r:embed="rId4"/>
          <a:stretch>
            <a:fillRect/>
          </a:stretch>
        </p:blipFill>
        <p:spPr>
          <a:xfrm>
            <a:off x="294576" y="2851855"/>
            <a:ext cx="3995679" cy="771651"/>
          </a:xfrm>
          <a:prstGeom prst="rect">
            <a:avLst/>
          </a:prstGeom>
        </p:spPr>
      </p:pic>
    </p:spTree>
    <p:extLst>
      <p:ext uri="{BB962C8B-B14F-4D97-AF65-F5344CB8AC3E}">
        <p14:creationId xmlns:p14="http://schemas.microsoft.com/office/powerpoint/2010/main" val="25154380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Title 1"/>
          <p:cNvSpPr>
            <a:spLocks noGrp="1"/>
          </p:cNvSpPr>
          <p:nvPr>
            <p:ph type="title"/>
          </p:nvPr>
        </p:nvSpPr>
        <p:spPr/>
        <p:txBody>
          <a:bodyPr/>
          <a:lstStyle/>
          <a:p>
            <a:r>
              <a:rPr lang="en-US" dirty="0" smtClean="0"/>
              <a:t>And It’s Open Too</a:t>
            </a:r>
            <a:endParaRPr lang="en-US" dirty="0"/>
          </a:p>
        </p:txBody>
      </p:sp>
      <p:pic>
        <p:nvPicPr>
          <p:cNvPr id="20" name="Picture 3" descr="cognos.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5804" y="1707435"/>
            <a:ext cx="1093899" cy="33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68425" y="1100024"/>
            <a:ext cx="1488656" cy="2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descr="microstrategy_logo.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78357" y="1119832"/>
            <a:ext cx="1346988" cy="25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 descr="Informatica_logo.eps"/>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68121" y="1094532"/>
            <a:ext cx="1239562" cy="30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3" descr="JasperSoft-logo.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98981" y="3118763"/>
            <a:ext cx="1177843" cy="26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4" descr="talend_logo.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44436" y="1722326"/>
            <a:ext cx="814830" cy="30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 descr="karmasphere.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53543" y="1608665"/>
            <a:ext cx="1068718" cy="53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penthaho.gif"/>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56424" y="1693527"/>
            <a:ext cx="1227601" cy="36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descr="snaplogic_logo.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899837" y="4038541"/>
            <a:ext cx="1304029" cy="22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762300" y="2489198"/>
            <a:ext cx="1300906" cy="28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 descr="SAS-logo-300x119.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42920" y="1075636"/>
            <a:ext cx="854609" cy="33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descr="vmware logo.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535244" y="1136896"/>
            <a:ext cx="1182061" cy="21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Activate Networks New Logo 2011-11-28.jp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847736" y="3896834"/>
            <a:ext cx="1280332" cy="506728"/>
          </a:xfrm>
          <a:prstGeom prst="rect">
            <a:avLst/>
          </a:prstGeom>
        </p:spPr>
      </p:pic>
      <p:pic>
        <p:nvPicPr>
          <p:cNvPr id="36" name="Picture 35" descr="clickfox-logo.pn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1942385" y="2359405"/>
            <a:ext cx="1218932" cy="544456"/>
          </a:xfrm>
          <a:prstGeom prst="rect">
            <a:avLst/>
          </a:prstGeom>
        </p:spPr>
      </p:pic>
      <p:pic>
        <p:nvPicPr>
          <p:cNvPr id="39" name="Picture 38" descr="Factual_large_color_logo_horizontal.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95604" y="2480761"/>
            <a:ext cx="1149241" cy="301744"/>
          </a:xfrm>
          <a:prstGeom prst="rect">
            <a:avLst/>
          </a:prstGeom>
        </p:spPr>
      </p:pic>
      <p:pic>
        <p:nvPicPr>
          <p:cNvPr id="40" name="Picture 39" descr="logo-gnshealthcare.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313353" y="2393563"/>
            <a:ext cx="1625843" cy="476140"/>
          </a:xfrm>
          <a:prstGeom prst="rect">
            <a:avLst/>
          </a:prstGeom>
        </p:spPr>
      </p:pic>
      <p:pic>
        <p:nvPicPr>
          <p:cNvPr id="41" name="Picture 40" descr="Predixion_dec2011.ai"/>
          <p:cNvPicPr>
            <a:picLocks noChangeAspect="1"/>
          </p:cNvPicPr>
          <p:nvPr/>
        </p:nvPicPr>
        <p:blipFill>
          <a:blip r:embed="rId19" cstate="email">
            <a:extLst>
              <a:ext uri="{28A0092B-C50C-407E-A947-70E740481C1C}">
                <a14:useLocalDpi xmlns:a14="http://schemas.microsoft.com/office/drawing/2010/main"/>
              </a:ext>
            </a:extLst>
          </a:blip>
          <a:srcRect l="25556" t="28576" r="32500" b="48091"/>
          <a:stretch>
            <a:fillRect/>
          </a:stretch>
        </p:blipFill>
        <p:spPr>
          <a:xfrm>
            <a:off x="235193" y="3796936"/>
            <a:ext cx="1270063" cy="706525"/>
          </a:xfrm>
          <a:prstGeom prst="rect">
            <a:avLst/>
          </a:prstGeom>
        </p:spPr>
      </p:pic>
      <p:pic>
        <p:nvPicPr>
          <p:cNvPr id="42" name="Picture 41" descr="RecombinantLogo_CMYK_highres.jp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49240" y="3161366"/>
            <a:ext cx="1805223" cy="178015"/>
          </a:xfrm>
          <a:prstGeom prst="rect">
            <a:avLst/>
          </a:prstGeom>
        </p:spPr>
      </p:pic>
      <p:pic>
        <p:nvPicPr>
          <p:cNvPr id="43" name="Picture 42" descr="SAP BO logo.jpe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304818" y="1574945"/>
            <a:ext cx="1642912" cy="601799"/>
          </a:xfrm>
          <a:prstGeom prst="rect">
            <a:avLst/>
          </a:prstGeom>
        </p:spPr>
      </p:pic>
      <p:pic>
        <p:nvPicPr>
          <p:cNvPr id="44" name="Picture 43" descr="silver_springs.jp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656098" y="2321140"/>
            <a:ext cx="1663609" cy="620987"/>
          </a:xfrm>
          <a:prstGeom prst="rect">
            <a:avLst/>
          </a:prstGeom>
        </p:spPr>
      </p:pic>
      <p:pic>
        <p:nvPicPr>
          <p:cNvPr id="45" name="Picture 44" descr="Squid_ID_grey_small.jp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688418" y="3050650"/>
            <a:ext cx="875713" cy="399446"/>
          </a:xfrm>
          <a:prstGeom prst="rect">
            <a:avLst/>
          </a:prstGeom>
        </p:spPr>
      </p:pic>
      <p:pic>
        <p:nvPicPr>
          <p:cNvPr id="46" name="Picture 45" descr="STIlogo.eps"/>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588307" y="3086247"/>
            <a:ext cx="1648892" cy="328252"/>
          </a:xfrm>
          <a:prstGeom prst="rect">
            <a:avLst/>
          </a:prstGeom>
        </p:spPr>
      </p:pic>
      <p:grpSp>
        <p:nvGrpSpPr>
          <p:cNvPr id="2" name="Group 32"/>
          <p:cNvGrpSpPr/>
          <p:nvPr/>
        </p:nvGrpSpPr>
        <p:grpSpPr>
          <a:xfrm>
            <a:off x="5669997" y="3775360"/>
            <a:ext cx="1485512" cy="749676"/>
            <a:chOff x="6076137" y="3942893"/>
            <a:chExt cx="993401" cy="501328"/>
          </a:xfrm>
        </p:grpSpPr>
        <p:pic>
          <p:nvPicPr>
            <p:cNvPr id="38" name="Picture 37" descr="Dicovix.gif"/>
            <p:cNvPicPr>
              <a:picLocks noChangeAspect="1"/>
            </p:cNvPicPr>
            <p:nvPr/>
          </p:nvPicPr>
          <p:blipFill>
            <a:blip r:embed="rId25" cstate="email">
              <a:extLst>
                <a:ext uri="{28A0092B-C50C-407E-A947-70E740481C1C}">
                  <a14:useLocalDpi xmlns:a14="http://schemas.microsoft.com/office/drawing/2010/main"/>
                </a:ext>
              </a:extLst>
            </a:blip>
            <a:srcRect t="11798" b="6621"/>
            <a:stretch>
              <a:fillRect/>
            </a:stretch>
          </p:blipFill>
          <p:spPr>
            <a:xfrm>
              <a:off x="6626834" y="3942893"/>
              <a:ext cx="442704" cy="361163"/>
            </a:xfrm>
            <a:prstGeom prst="rect">
              <a:avLst/>
            </a:prstGeom>
          </p:spPr>
        </p:pic>
        <p:sp>
          <p:nvSpPr>
            <p:cNvPr id="37" name="TextBox 36"/>
            <p:cNvSpPr txBox="1"/>
            <p:nvPr/>
          </p:nvSpPr>
          <p:spPr>
            <a:xfrm>
              <a:off x="6076137" y="4028723"/>
              <a:ext cx="647721" cy="415498"/>
            </a:xfrm>
            <a:prstGeom prst="rect">
              <a:avLst/>
            </a:prstGeom>
            <a:noFill/>
          </p:spPr>
          <p:txBody>
            <a:bodyPr wrap="none" rtlCol="0">
              <a:spAutoFit/>
            </a:bodyPr>
            <a:lstStyle/>
            <a:p>
              <a:pPr algn="ctr"/>
              <a:r>
                <a:rPr lang="en-US" sz="1000" dirty="0" err="1" smtClean="0">
                  <a:solidFill>
                    <a:schemeClr val="bg2"/>
                  </a:solidFill>
                  <a:latin typeface="Times"/>
                  <a:cs typeface="Times"/>
                </a:rPr>
                <a:t>Discovix</a:t>
              </a:r>
              <a:endParaRPr lang="en-US" sz="1000" dirty="0" smtClean="0">
                <a:solidFill>
                  <a:schemeClr val="bg2"/>
                </a:solidFill>
                <a:latin typeface="Times"/>
                <a:cs typeface="Times"/>
              </a:endParaRPr>
            </a:p>
            <a:p>
              <a:pPr algn="ctr"/>
              <a:endParaRPr lang="en-US" sz="1100" dirty="0" smtClean="0">
                <a:solidFill>
                  <a:schemeClr val="bg2"/>
                </a:solidFill>
                <a:latin typeface="Times"/>
                <a:cs typeface="Times"/>
              </a:endParaRPr>
            </a:p>
          </p:txBody>
        </p:sp>
      </p:grpSp>
      <p:pic>
        <p:nvPicPr>
          <p:cNvPr id="47" name="Picture 46" descr="zz_logo.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4670" y="2837134"/>
            <a:ext cx="571108" cy="826479"/>
          </a:xfrm>
          <a:prstGeom prst="rect">
            <a:avLst/>
          </a:prstGeom>
        </p:spPr>
      </p:pic>
      <p:pic>
        <p:nvPicPr>
          <p:cNvPr id="32" name="Picture 7" descr="CSC.gif"/>
          <p:cNvPicPr>
            <a:picLocks noChangeAspect="1"/>
          </p:cNvPicPr>
          <p:nvPr/>
        </p:nvPicPr>
        <p:blipFill>
          <a:blip r:embed="rId27" cstate="print">
            <a:extLst>
              <a:ext uri="{28A0092B-C50C-407E-A947-70E740481C1C}">
                <a14:useLocalDpi xmlns:a14="http://schemas.microsoft.com/office/drawing/2010/main"/>
              </a:ext>
            </a:extLst>
          </a:blip>
          <a:srcRect/>
          <a:stretch>
            <a:fillRect/>
          </a:stretch>
        </p:blipFill>
        <p:spPr bwMode="auto">
          <a:xfrm>
            <a:off x="7790128" y="3965318"/>
            <a:ext cx="672293" cy="3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072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713" y="325438"/>
            <a:ext cx="8777287" cy="460375"/>
          </a:xfrm>
        </p:spPr>
        <p:txBody>
          <a:bodyPr/>
          <a:lstStyle/>
          <a:p>
            <a:r>
              <a:rPr lang="en-US" dirty="0"/>
              <a:t>Greenplum </a:t>
            </a:r>
            <a:r>
              <a:rPr lang="en-US" dirty="0" smtClean="0"/>
              <a:t>Deployment Choice, Flexibility</a:t>
            </a:r>
            <a:endParaRPr lang="en-US" dirty="0"/>
          </a:p>
        </p:txBody>
      </p:sp>
      <p:sp>
        <p:nvSpPr>
          <p:cNvPr id="15" name="Content Placeholder 12"/>
          <p:cNvSpPr txBox="1">
            <a:spLocks/>
          </p:cNvSpPr>
          <p:nvPr/>
        </p:nvSpPr>
        <p:spPr>
          <a:xfrm>
            <a:off x="1634043" y="1105056"/>
            <a:ext cx="2695498" cy="31372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900"/>
              </a:spcBef>
              <a:buFont typeface="Arial" pitchFamily="34" charset="0"/>
              <a:buNone/>
              <a:tabLst>
                <a:tab pos="404813" algn="l"/>
              </a:tabLst>
            </a:pPr>
            <a:r>
              <a:rPr lang="en-US" sz="2000" dirty="0" smtClean="0">
                <a:solidFill>
                  <a:schemeClr val="tx2"/>
                </a:solidFill>
                <a:latin typeface="+mn-lt"/>
                <a:cs typeface="MetaNormalLF-Roman"/>
              </a:rPr>
              <a:t>Data Computing Appliance</a:t>
            </a:r>
          </a:p>
          <a:p>
            <a:pPr>
              <a:spcBef>
                <a:spcPts val="900"/>
              </a:spcBef>
              <a:buFont typeface="Wingdings" pitchFamily="35" charset="2"/>
              <a:buChar char=""/>
              <a:tabLst>
                <a:tab pos="404813" algn="l"/>
              </a:tabLst>
            </a:pPr>
            <a:r>
              <a:rPr lang="en-US" sz="1800" dirty="0" smtClean="0">
                <a:solidFill>
                  <a:schemeClr val="bg2"/>
                </a:solidFill>
                <a:latin typeface="+mn-lt"/>
                <a:cs typeface="MetaNormalLF-Roman"/>
              </a:rPr>
              <a:t>Choose Greenplum Database </a:t>
            </a:r>
            <a:r>
              <a:rPr lang="en-US" sz="1800" dirty="0" err="1" smtClean="0">
                <a:solidFill>
                  <a:schemeClr val="bg2"/>
                </a:solidFill>
                <a:latin typeface="+mn-lt"/>
                <a:cs typeface="MetaNormalLF-Roman"/>
              </a:rPr>
              <a:t>And/Or</a:t>
            </a:r>
            <a:r>
              <a:rPr lang="en-US" sz="1800" dirty="0" smtClean="0">
                <a:solidFill>
                  <a:schemeClr val="bg2"/>
                </a:solidFill>
                <a:latin typeface="+mn-lt"/>
                <a:cs typeface="MetaNormalLF-Roman"/>
              </a:rPr>
              <a:t> </a:t>
            </a:r>
            <a:r>
              <a:rPr lang="en-US" sz="1800" dirty="0" err="1" smtClean="0">
                <a:solidFill>
                  <a:schemeClr val="bg2"/>
                </a:solidFill>
                <a:latin typeface="+mn-lt"/>
                <a:cs typeface="MetaNormalLF-Roman"/>
              </a:rPr>
              <a:t>Hadoop</a:t>
            </a:r>
            <a:r>
              <a:rPr lang="en-US" sz="1800" dirty="0" smtClean="0">
                <a:solidFill>
                  <a:schemeClr val="bg2"/>
                </a:solidFill>
                <a:latin typeface="+mn-lt"/>
                <a:cs typeface="MetaNormalLF-Roman"/>
              </a:rPr>
              <a:t> Modules In ¼ Rack Increments</a:t>
            </a:r>
          </a:p>
          <a:p>
            <a:pPr>
              <a:spcBef>
                <a:spcPts val="900"/>
              </a:spcBef>
              <a:buFont typeface="Wingdings" pitchFamily="35" charset="2"/>
              <a:buChar char=""/>
              <a:tabLst>
                <a:tab pos="404813" algn="l"/>
              </a:tabLst>
            </a:pPr>
            <a:r>
              <a:rPr lang="en-US" sz="1800" dirty="0" smtClean="0">
                <a:solidFill>
                  <a:schemeClr val="bg2"/>
                </a:solidFill>
                <a:latin typeface="+mn-lt"/>
                <a:cs typeface="MetaNormalLF-Roman"/>
              </a:rPr>
              <a:t>Scale By Adding Your Choice Of Additional Modules</a:t>
            </a:r>
          </a:p>
          <a:p>
            <a:pPr>
              <a:spcBef>
                <a:spcPts val="900"/>
              </a:spcBef>
              <a:buFont typeface="Wingdings" pitchFamily="35" charset="2"/>
              <a:buChar char=""/>
              <a:tabLst>
                <a:tab pos="404813" algn="l"/>
              </a:tabLst>
            </a:pPr>
            <a:r>
              <a:rPr lang="en-US" sz="1800" dirty="0" smtClean="0">
                <a:solidFill>
                  <a:schemeClr val="bg2"/>
                </a:solidFill>
                <a:latin typeface="+mn-lt"/>
                <a:cs typeface="MetaNormalLF-Roman"/>
              </a:rPr>
              <a:t>Fast Time To Value</a:t>
            </a:r>
            <a:endParaRPr lang="en-US" sz="1600" dirty="0">
              <a:solidFill>
                <a:schemeClr val="bg2"/>
              </a:solidFill>
              <a:latin typeface="+mn-lt"/>
              <a:cs typeface="MetaNormalLF-Roman"/>
            </a:endParaRPr>
          </a:p>
        </p:txBody>
      </p:sp>
      <p:sp>
        <p:nvSpPr>
          <p:cNvPr id="16" name="Content Placeholder 12"/>
          <p:cNvSpPr txBox="1">
            <a:spLocks/>
          </p:cNvSpPr>
          <p:nvPr/>
        </p:nvSpPr>
        <p:spPr bwMode="gray">
          <a:xfrm>
            <a:off x="4687215" y="1105056"/>
            <a:ext cx="3053170" cy="31372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defPPr>
              <a:defRPr lang="en-US"/>
            </a:defPPr>
            <a:lvl1pPr indent="0">
              <a:spcBef>
                <a:spcPts val="900"/>
              </a:spcBef>
              <a:buClr>
                <a:srgbClr val="2C95DD"/>
              </a:buClr>
              <a:buFont typeface="Arial" pitchFamily="34" charset="0"/>
              <a:buNone/>
              <a:tabLst>
                <a:tab pos="404813" algn="l"/>
              </a:tabLst>
              <a:defRPr b="1">
                <a:solidFill>
                  <a:schemeClr val="bg2"/>
                </a:solidFill>
                <a:latin typeface="MetaNormalLF-Roman"/>
                <a:cs typeface="MetaNormalLF-Roman"/>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b="0" dirty="0">
                <a:solidFill>
                  <a:schemeClr val="tx2"/>
                </a:solidFill>
                <a:latin typeface="+mn-lt"/>
              </a:rPr>
              <a:t>Greenplum Software Solutions</a:t>
            </a:r>
          </a:p>
          <a:p>
            <a:pPr marL="171450" indent="-171450">
              <a:buFont typeface="Arial"/>
              <a:buChar char="•"/>
            </a:pPr>
            <a:r>
              <a:rPr lang="en-US" b="0" dirty="0">
                <a:latin typeface="+mn-lt"/>
              </a:rPr>
              <a:t>Greenplum Database, </a:t>
            </a:r>
            <a:r>
              <a:rPr lang="en-US" b="0" dirty="0" err="1">
                <a:latin typeface="+mn-lt"/>
              </a:rPr>
              <a:t>Hadoop</a:t>
            </a:r>
            <a:r>
              <a:rPr lang="en-US" b="0" dirty="0">
                <a:latin typeface="+mn-lt"/>
              </a:rPr>
              <a:t>, &amp; Chorus On Your X86 Hardware</a:t>
            </a:r>
          </a:p>
          <a:p>
            <a:pPr marL="171450" indent="-171450">
              <a:buFont typeface="Arial"/>
              <a:buChar char="•"/>
            </a:pPr>
            <a:r>
              <a:rPr lang="en-US" b="0" dirty="0">
                <a:latin typeface="+mn-lt"/>
              </a:rPr>
              <a:t>Flexibility For Any Workload Or Environment</a:t>
            </a:r>
          </a:p>
          <a:p>
            <a:pPr marL="171450" indent="-171450">
              <a:buFont typeface="Arial"/>
              <a:buChar char="•"/>
            </a:pPr>
            <a:r>
              <a:rPr lang="en-US" b="0" dirty="0">
                <a:latin typeface="+mn-lt"/>
              </a:rPr>
              <a:t>Perpetual Or Subscription </a:t>
            </a:r>
            <a:r>
              <a:rPr lang="en-US" b="0" dirty="0" smtClean="0">
                <a:latin typeface="+mn-lt"/>
              </a:rPr>
              <a:t>Licenses</a:t>
            </a:r>
            <a:endParaRPr lang="en-US" b="0" dirty="0">
              <a:latin typeface="+mn-lt"/>
            </a:endParaRPr>
          </a:p>
        </p:txBody>
      </p:sp>
      <p:cxnSp>
        <p:nvCxnSpPr>
          <p:cNvPr id="20" name="Straight Connector 19"/>
          <p:cNvCxnSpPr/>
          <p:nvPr/>
        </p:nvCxnSpPr>
        <p:spPr>
          <a:xfrm>
            <a:off x="4456786" y="1189038"/>
            <a:ext cx="0" cy="316865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7" descr="DW_Greenplum_produc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408358" y="1188024"/>
            <a:ext cx="1037755"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Boxshot-PPT-DB.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68677" y="1880088"/>
            <a:ext cx="855167" cy="996455"/>
          </a:xfrm>
          <a:prstGeom prst="rect">
            <a:avLst/>
          </a:prstGeom>
        </p:spPr>
      </p:pic>
      <p:pic>
        <p:nvPicPr>
          <p:cNvPr id="11" name="Picture 10" descr="Boxshot-PPT-H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68677" y="3102361"/>
            <a:ext cx="855167" cy="996455"/>
          </a:xfrm>
          <a:prstGeom prst="rect">
            <a:avLst/>
          </a:prstGeom>
        </p:spPr>
      </p:pic>
    </p:spTree>
    <p:extLst>
      <p:ext uri="{BB962C8B-B14F-4D97-AF65-F5344CB8AC3E}">
        <p14:creationId xmlns:p14="http://schemas.microsoft.com/office/powerpoint/2010/main" val="786265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42180" y="887875"/>
            <a:ext cx="8782819" cy="3152687"/>
          </a:xfrm>
          <a:prstGeom prst="rect">
            <a:avLst/>
          </a:prstGeom>
          <a:gradFill flip="none" rotWithShape="1">
            <a:gsLst>
              <a:gs pos="0">
                <a:schemeClr val="accent1">
                  <a:lumMod val="60000"/>
                  <a:lumOff val="40000"/>
                  <a:alpha val="35000"/>
                </a:schemeClr>
              </a:gs>
              <a:gs pos="100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gray">
          <a:xfrm>
            <a:off x="650735" y="884124"/>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All Data</a:t>
            </a:r>
            <a:br>
              <a:rPr lang="en-US" sz="1400" dirty="0" smtClean="0">
                <a:solidFill>
                  <a:srgbClr val="5F5F5F"/>
                </a:solidFill>
                <a:cs typeface="Arial Unicode MS" pitchFamily="34" charset="-128"/>
              </a:rPr>
            </a:br>
            <a:r>
              <a:rPr lang="en-US" sz="1400" dirty="0" smtClean="0">
                <a:solidFill>
                  <a:srgbClr val="5F5F5F"/>
                </a:solidFill>
                <a:cs typeface="Arial Unicode MS" pitchFamily="34" charset="-128"/>
              </a:rPr>
              <a:t>Faster Answers</a:t>
            </a:r>
          </a:p>
          <a:p>
            <a:pPr lvl="0" defTabSz="457177">
              <a:defRPr/>
            </a:pPr>
            <a:r>
              <a:rPr lang="en-US" sz="1400" dirty="0" smtClean="0">
                <a:solidFill>
                  <a:srgbClr val="5F5F5F"/>
                </a:solidFill>
                <a:cs typeface="Arial Unicode MS" pitchFamily="34" charset="-128"/>
              </a:rPr>
              <a:t>Elastic &amp; Scalable</a:t>
            </a:r>
          </a:p>
        </p:txBody>
      </p:sp>
      <p:sp>
        <p:nvSpPr>
          <p:cNvPr id="40" name="TextBox 39"/>
          <p:cNvSpPr txBox="1"/>
          <p:nvPr/>
        </p:nvSpPr>
        <p:spPr>
          <a:xfrm>
            <a:off x="159809" y="681718"/>
            <a:ext cx="722749" cy="1107996"/>
          </a:xfrm>
          <a:prstGeom prst="rect">
            <a:avLst/>
          </a:prstGeom>
          <a:noFill/>
        </p:spPr>
        <p:txBody>
          <a:bodyPr wrap="none" rtlCol="0">
            <a:spAutoFit/>
          </a:bodyPr>
          <a:lstStyle/>
          <a:p>
            <a:r>
              <a:rPr lang="en-US" sz="6600" dirty="0" smtClean="0">
                <a:solidFill>
                  <a:schemeClr val="tx2"/>
                </a:solidFill>
              </a:rPr>
              <a:t>1</a:t>
            </a:r>
            <a:endParaRPr lang="en-US" sz="6600" dirty="0">
              <a:solidFill>
                <a:schemeClr val="tx2"/>
              </a:solidFill>
            </a:endParaRPr>
          </a:p>
        </p:txBody>
      </p:sp>
      <p:sp>
        <p:nvSpPr>
          <p:cNvPr id="2" name="Title 1"/>
          <p:cNvSpPr>
            <a:spLocks noGrp="1"/>
          </p:cNvSpPr>
          <p:nvPr>
            <p:ph type="title"/>
          </p:nvPr>
        </p:nvSpPr>
        <p:spPr/>
        <p:txBody>
          <a:bodyPr/>
          <a:lstStyle/>
          <a:p>
            <a:r>
              <a:rPr lang="en-US" dirty="0" smtClean="0">
                <a:latin typeface="+mn-lt"/>
              </a:rPr>
              <a:t>The Journey To Big Data</a:t>
            </a:r>
            <a:endParaRPr lang="en-US" dirty="0">
              <a:latin typeface="+mn-lt"/>
            </a:endParaRPr>
          </a:p>
        </p:txBody>
      </p:sp>
      <p:grpSp>
        <p:nvGrpSpPr>
          <p:cNvPr id="9" name="Group 8"/>
          <p:cNvGrpSpPr/>
          <p:nvPr/>
        </p:nvGrpSpPr>
        <p:grpSpPr>
          <a:xfrm>
            <a:off x="3143745" y="669068"/>
            <a:ext cx="3354341" cy="3929940"/>
            <a:chOff x="3143745" y="669068"/>
            <a:chExt cx="3354341" cy="3929940"/>
          </a:xfrm>
        </p:grpSpPr>
        <p:sp>
          <p:nvSpPr>
            <p:cNvPr id="21" name="TextBox 20"/>
            <p:cNvSpPr txBox="1"/>
            <p:nvPr/>
          </p:nvSpPr>
          <p:spPr>
            <a:xfrm>
              <a:off x="3143745" y="669068"/>
              <a:ext cx="722749" cy="1107996"/>
            </a:xfrm>
            <a:prstGeom prst="rect">
              <a:avLst/>
            </a:prstGeom>
            <a:noFill/>
          </p:spPr>
          <p:txBody>
            <a:bodyPr wrap="none" rtlCol="0">
              <a:spAutoFit/>
            </a:bodyPr>
            <a:lstStyle/>
            <a:p>
              <a:r>
                <a:rPr lang="en-US" sz="6600" dirty="0">
                  <a:solidFill>
                    <a:schemeClr val="tx2"/>
                  </a:solidFill>
                </a:rPr>
                <a:t>2</a:t>
              </a:r>
            </a:p>
          </p:txBody>
        </p:sp>
        <p:sp>
          <p:nvSpPr>
            <p:cNvPr id="22" name="Rectangle 21"/>
            <p:cNvSpPr/>
            <p:nvPr/>
          </p:nvSpPr>
          <p:spPr bwMode="gray">
            <a:xfrm>
              <a:off x="3729054" y="874872"/>
              <a:ext cx="2207589" cy="738664"/>
            </a:xfrm>
            <a:prstGeom prst="rect">
              <a:avLst/>
            </a:prstGeom>
          </p:spPr>
          <p:txBody>
            <a:bodyPr wrap="square" anchor="ctr">
              <a:spAutoFit/>
            </a:bodyPr>
            <a:lstStyle/>
            <a:p>
              <a:pPr lvl="0" defTabSz="457177">
                <a:defRPr/>
              </a:pPr>
              <a:r>
                <a:rPr lang="en-US" sz="1400" dirty="0">
                  <a:solidFill>
                    <a:srgbClr val="5F5F5F"/>
                  </a:solidFill>
                  <a:cs typeface="Arial Unicode MS" pitchFamily="34" charset="-128"/>
                </a:rPr>
                <a:t>Data </a:t>
              </a:r>
              <a:r>
                <a:rPr lang="en-US" sz="1400" dirty="0" smtClean="0">
                  <a:solidFill>
                    <a:srgbClr val="5F5F5F"/>
                  </a:solidFill>
                  <a:cs typeface="Arial Unicode MS" pitchFamily="34" charset="-128"/>
                </a:rPr>
                <a:t>Science</a:t>
              </a:r>
              <a:r>
                <a:rPr lang="en-US" sz="1400" dirty="0">
                  <a:solidFill>
                    <a:srgbClr val="5F5F5F"/>
                  </a:solidFill>
                  <a:cs typeface="Arial Unicode MS" pitchFamily="34" charset="-128"/>
                </a:rPr>
                <a:t/>
              </a:r>
              <a:br>
                <a:rPr lang="en-US" sz="1400" dirty="0">
                  <a:solidFill>
                    <a:srgbClr val="5F5F5F"/>
                  </a:solidFill>
                  <a:cs typeface="Arial Unicode MS" pitchFamily="34" charset="-128"/>
                </a:rPr>
              </a:br>
              <a:r>
                <a:rPr lang="en-US" sz="1400" dirty="0">
                  <a:solidFill>
                    <a:srgbClr val="5F5F5F"/>
                  </a:solidFill>
                  <a:cs typeface="Arial Unicode MS" pitchFamily="34" charset="-128"/>
                </a:rPr>
                <a:t>Collaboration</a:t>
              </a:r>
            </a:p>
            <a:p>
              <a:pPr lvl="0" defTabSz="457177">
                <a:defRPr/>
              </a:pPr>
              <a:r>
                <a:rPr lang="en-US" sz="1400" dirty="0" smtClean="0">
                  <a:solidFill>
                    <a:srgbClr val="5F5F5F"/>
                  </a:solidFill>
                  <a:cs typeface="Arial Unicode MS" pitchFamily="34" charset="-128"/>
                </a:rPr>
                <a:t>Self-Service</a:t>
              </a:r>
              <a:endParaRPr lang="en-US" sz="1400" dirty="0">
                <a:solidFill>
                  <a:srgbClr val="5F5F5F"/>
                </a:solidFill>
                <a:cs typeface="Arial Unicode MS" pitchFamily="34" charset="-128"/>
              </a:endParaRPr>
            </a:p>
          </p:txBody>
        </p:sp>
        <p:sp>
          <p:nvSpPr>
            <p:cNvPr id="23" name="Rectangle 3"/>
            <p:cNvSpPr>
              <a:spLocks noChangeArrowheads="1"/>
            </p:cNvSpPr>
            <p:nvPr/>
          </p:nvSpPr>
          <p:spPr bwMode="gray">
            <a:xfrm>
              <a:off x="3355524" y="4146341"/>
              <a:ext cx="3072384"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Agile Analytics</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People  &amp; Productivity Focus</a:t>
              </a:r>
            </a:p>
          </p:txBody>
        </p:sp>
        <p:sp>
          <p:nvSpPr>
            <p:cNvPr id="24" name="Pentagon 23"/>
            <p:cNvSpPr/>
            <p:nvPr/>
          </p:nvSpPr>
          <p:spPr bwMode="gray">
            <a:xfrm rot="16200000">
              <a:off x="4104912" y="1437662"/>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grpSp>
          <p:nvGrpSpPr>
            <p:cNvPr id="4" name="Group 24"/>
            <p:cNvGrpSpPr/>
            <p:nvPr/>
          </p:nvGrpSpPr>
          <p:grpSpPr>
            <a:xfrm>
              <a:off x="3308098" y="2295208"/>
              <a:ext cx="3189988" cy="1170802"/>
              <a:chOff x="229297" y="2189368"/>
              <a:chExt cx="3189988" cy="1170802"/>
            </a:xfrm>
          </p:grpSpPr>
          <p:sp>
            <p:nvSpPr>
              <p:cNvPr id="26" name="Rectangle 25"/>
              <p:cNvSpPr/>
              <p:nvPr/>
            </p:nvSpPr>
            <p:spPr>
              <a:xfrm>
                <a:off x="229297" y="2866394"/>
                <a:ext cx="3180779" cy="4937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27" name="Picture 26" descr="\\MV-FS\Projects\EMC\resources\EMC_icons_070910\unapproved\png\avatars_female.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674226" y="2517540"/>
                <a:ext cx="574703"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2" descr="avatars_female.png"/>
              <p:cNvPicPr>
                <a:picLocks/>
              </p:cNvPicPr>
              <p:nvPr/>
            </p:nvPicPr>
            <p:blipFill rotWithShape="1">
              <a:blip r:embed="rId4" cstate="email">
                <a:extLst>
                  <a:ext uri="{28A0092B-C50C-407E-A947-70E740481C1C}">
                    <a14:useLocalDpi xmlns:a14="http://schemas.microsoft.com/office/drawing/2010/main"/>
                  </a:ext>
                </a:extLst>
              </a:blip>
              <a:srcRect/>
              <a:stretch/>
            </p:blipFill>
            <p:spPr bwMode="auto">
              <a:xfrm>
                <a:off x="943987" y="2517540"/>
                <a:ext cx="572851" cy="50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descr="avatars_exec.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1523598" y="2517540"/>
                <a:ext cx="573341" cy="49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avatars_male.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2096939" y="2517540"/>
                <a:ext cx="571408" cy="49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avatars_itmgr.png"/>
              <p:cNvPicPr>
                <a:picLocks/>
              </p:cNvPicPr>
              <p:nvPr/>
            </p:nvPicPr>
            <p:blipFill rotWithShape="1">
              <a:blip r:embed="rId7" cstate="email">
                <a:extLst>
                  <a:ext uri="{28A0092B-C50C-407E-A947-70E740481C1C}">
                    <a14:useLocalDpi xmlns:a14="http://schemas.microsoft.com/office/drawing/2010/main"/>
                  </a:ext>
                </a:extLst>
              </a:blip>
              <a:srcRect/>
              <a:stretch/>
            </p:blipFill>
            <p:spPr bwMode="auto">
              <a:xfrm>
                <a:off x="366713" y="2517540"/>
                <a:ext cx="571395" cy="5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267918" y="2979078"/>
                <a:ext cx="3151367" cy="323165"/>
              </a:xfrm>
              <a:prstGeom prst="rect">
                <a:avLst/>
              </a:prstGeom>
            </p:spPr>
            <p:txBody>
              <a:bodyPr wrap="none" anchor="b">
                <a:spAutoFit/>
              </a:bodyPr>
              <a:lstStyle/>
              <a:p>
                <a:pPr algn="ctr"/>
                <a:r>
                  <a:rPr lang="en-US" sz="1500" dirty="0" smtClean="0">
                    <a:solidFill>
                      <a:schemeClr val="bg1"/>
                    </a:solidFill>
                  </a:rPr>
                  <a:t>Analytic Productivity Platform</a:t>
                </a:r>
                <a:endParaRPr lang="en-US" sz="1500" dirty="0">
                  <a:solidFill>
                    <a:schemeClr val="bg1"/>
                  </a:solidFill>
                </a:endParaRPr>
              </a:p>
            </p:txBody>
          </p:sp>
          <p:sp>
            <p:nvSpPr>
              <p:cNvPr id="34" name="TextBox 33"/>
              <p:cNvSpPr txBox="1"/>
              <p:nvPr/>
            </p:nvSpPr>
            <p:spPr>
              <a:xfrm>
                <a:off x="411561" y="2189368"/>
                <a:ext cx="2794436" cy="369332"/>
              </a:xfrm>
              <a:prstGeom prst="rect">
                <a:avLst/>
              </a:prstGeom>
              <a:noFill/>
            </p:spPr>
            <p:txBody>
              <a:bodyPr wrap="square" rtlCol="0">
                <a:spAutoFit/>
              </a:bodyPr>
              <a:lstStyle/>
              <a:p>
                <a:pPr algn="ctr"/>
                <a:r>
                  <a:rPr lang="en-US" dirty="0" smtClean="0">
                    <a:solidFill>
                      <a:schemeClr val="tx2"/>
                    </a:solidFill>
                  </a:rPr>
                  <a:t>Agile Process &amp; Tools</a:t>
                </a:r>
                <a:endParaRPr lang="en-US" dirty="0">
                  <a:solidFill>
                    <a:schemeClr val="tx2"/>
                  </a:solidFill>
                </a:endParaRPr>
              </a:p>
            </p:txBody>
          </p:sp>
        </p:grpSp>
      </p:grpSp>
      <p:sp>
        <p:nvSpPr>
          <p:cNvPr id="90" name="Pentagon 89"/>
          <p:cNvSpPr/>
          <p:nvPr/>
        </p:nvSpPr>
        <p:spPr bwMode="gray">
          <a:xfrm rot="16200000">
            <a:off x="975032" y="1889697"/>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41" name="Rectangle 3"/>
          <p:cNvSpPr>
            <a:spLocks noChangeArrowheads="1"/>
          </p:cNvSpPr>
          <p:nvPr/>
        </p:nvSpPr>
        <p:spPr bwMode="gray">
          <a:xfrm>
            <a:off x="242180" y="4136096"/>
            <a:ext cx="3065916"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Big Data Infrastructure</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Technology Focus</a:t>
            </a:r>
          </a:p>
        </p:txBody>
      </p:sp>
      <p:grpSp>
        <p:nvGrpSpPr>
          <p:cNvPr id="5" name="Group 9"/>
          <p:cNvGrpSpPr/>
          <p:nvPr/>
        </p:nvGrpSpPr>
        <p:grpSpPr>
          <a:xfrm>
            <a:off x="385704" y="2978249"/>
            <a:ext cx="2794436" cy="1066670"/>
            <a:chOff x="385704" y="2978249"/>
            <a:chExt cx="2794436" cy="1066670"/>
          </a:xfrm>
        </p:grpSpPr>
        <p:sp>
          <p:nvSpPr>
            <p:cNvPr id="92" name="Rectangle 91"/>
            <p:cNvSpPr/>
            <p:nvPr/>
          </p:nvSpPr>
          <p:spPr>
            <a:xfrm>
              <a:off x="591563" y="2978249"/>
              <a:ext cx="2360706" cy="5036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500" dirty="0">
                <a:solidFill>
                  <a:schemeClr val="tx2"/>
                </a:solidFill>
              </a:endParaRPr>
            </a:p>
          </p:txBody>
        </p:sp>
        <p:sp>
          <p:nvSpPr>
            <p:cNvPr id="89" name="Rectangle 88"/>
            <p:cNvSpPr/>
            <p:nvPr/>
          </p:nvSpPr>
          <p:spPr>
            <a:xfrm>
              <a:off x="616752" y="3051663"/>
              <a:ext cx="2314563" cy="323165"/>
            </a:xfrm>
            <a:prstGeom prst="rect">
              <a:avLst/>
            </a:prstGeom>
          </p:spPr>
          <p:txBody>
            <a:bodyPr wrap="square">
              <a:spAutoFit/>
            </a:bodyPr>
            <a:lstStyle/>
            <a:p>
              <a:pPr algn="ctr">
                <a:defRPr/>
              </a:pPr>
              <a:r>
                <a:rPr lang="en-US" sz="1500" dirty="0" smtClean="0">
                  <a:solidFill>
                    <a:schemeClr val="bg1"/>
                  </a:solidFill>
                </a:rPr>
                <a:t>Analytics Engines</a:t>
              </a:r>
              <a:endParaRPr lang="en-US" sz="1500" dirty="0">
                <a:solidFill>
                  <a:schemeClr val="bg1"/>
                </a:solidFill>
              </a:endParaRPr>
            </a:p>
          </p:txBody>
        </p:sp>
        <p:pic>
          <p:nvPicPr>
            <p:cNvPr id="53"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2263929" y="3596277"/>
              <a:ext cx="800951" cy="448642"/>
            </a:xfrm>
            <a:prstGeom prst="rect">
              <a:avLst/>
            </a:prstGeom>
            <a:noFill/>
            <a:ln w="9525">
              <a:noFill/>
              <a:miter lim="800000"/>
              <a:headEnd/>
              <a:tailEnd/>
            </a:ln>
            <a:effectLst/>
          </p:spPr>
        </p:pic>
        <p:pic>
          <p:nvPicPr>
            <p:cNvPr id="54"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807442" y="3596277"/>
              <a:ext cx="800951" cy="448642"/>
            </a:xfrm>
            <a:prstGeom prst="rect">
              <a:avLst/>
            </a:prstGeom>
            <a:noFill/>
            <a:ln w="9525">
              <a:noFill/>
              <a:miter lim="800000"/>
              <a:headEnd/>
              <a:tailEnd/>
            </a:ln>
            <a:effectLst/>
          </p:spPr>
        </p:pic>
        <p:pic>
          <p:nvPicPr>
            <p:cNvPr id="55"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350955" y="3596277"/>
              <a:ext cx="800951" cy="448642"/>
            </a:xfrm>
            <a:prstGeom prst="rect">
              <a:avLst/>
            </a:prstGeom>
            <a:noFill/>
            <a:ln w="9525">
              <a:noFill/>
              <a:miter lim="800000"/>
              <a:headEnd/>
              <a:tailEnd/>
            </a:ln>
            <a:effectLst/>
          </p:spPr>
        </p:pic>
        <p:pic>
          <p:nvPicPr>
            <p:cNvPr id="56"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894467" y="3596277"/>
              <a:ext cx="800951" cy="448642"/>
            </a:xfrm>
            <a:prstGeom prst="rect">
              <a:avLst/>
            </a:prstGeom>
            <a:noFill/>
            <a:ln w="9525">
              <a:noFill/>
              <a:miter lim="800000"/>
              <a:headEnd/>
              <a:tailEnd/>
            </a:ln>
            <a:effectLst/>
          </p:spPr>
        </p:pic>
        <p:pic>
          <p:nvPicPr>
            <p:cNvPr id="57"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478953" y="3590314"/>
              <a:ext cx="800951" cy="448642"/>
            </a:xfrm>
            <a:prstGeom prst="rect">
              <a:avLst/>
            </a:prstGeom>
            <a:noFill/>
            <a:ln w="9525">
              <a:noFill/>
              <a:miter lim="800000"/>
              <a:headEnd/>
              <a:tailEnd/>
            </a:ln>
            <a:effectLst/>
          </p:spPr>
        </p:pic>
        <p:pic>
          <p:nvPicPr>
            <p:cNvPr id="60"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690472" y="3377049"/>
              <a:ext cx="311202" cy="292342"/>
            </a:xfrm>
            <a:prstGeom prst="rect">
              <a:avLst/>
            </a:prstGeom>
            <a:ln>
              <a:noFill/>
            </a:ln>
            <a:effectLst>
              <a:outerShdw blurRad="50800" dist="38100" dir="2700000" algn="tl" rotWithShape="0">
                <a:prstClr val="black">
                  <a:alpha val="40000"/>
                </a:prstClr>
              </a:outerShdw>
            </a:effectLst>
          </p:spPr>
        </p:pic>
        <p:grpSp>
          <p:nvGrpSpPr>
            <p:cNvPr id="6" name="Group 3"/>
            <p:cNvGrpSpPr/>
            <p:nvPr/>
          </p:nvGrpSpPr>
          <p:grpSpPr>
            <a:xfrm>
              <a:off x="2424707" y="3357261"/>
              <a:ext cx="428654" cy="331919"/>
              <a:chOff x="2427300" y="3422955"/>
              <a:chExt cx="428654" cy="331919"/>
            </a:xfrm>
          </p:grpSpPr>
          <p:sp>
            <p:nvSpPr>
              <p:cNvPr id="62" name="Rectangle 61"/>
              <p:cNvSpPr/>
              <p:nvPr/>
            </p:nvSpPr>
            <p:spPr bwMode="gray">
              <a:xfrm flipH="1">
                <a:off x="2427300"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3" name="Rectangle 62"/>
              <p:cNvSpPr/>
              <p:nvPr/>
            </p:nvSpPr>
            <p:spPr bwMode="gray">
              <a:xfrm flipH="1">
                <a:off x="2551548"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4" name="Rectangle 63"/>
              <p:cNvSpPr/>
              <p:nvPr/>
            </p:nvSpPr>
            <p:spPr bwMode="gray">
              <a:xfrm flipH="1">
                <a:off x="2476112"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5" name="Rectangle 64"/>
              <p:cNvSpPr/>
              <p:nvPr/>
            </p:nvSpPr>
            <p:spPr bwMode="gray">
              <a:xfrm flipH="1">
                <a:off x="2676682"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6" name="Rectangle 65"/>
              <p:cNvSpPr/>
              <p:nvPr/>
            </p:nvSpPr>
            <p:spPr bwMode="gray">
              <a:xfrm flipH="1">
                <a:off x="2601246"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7" name="Rectangle 66"/>
              <p:cNvSpPr/>
              <p:nvPr/>
            </p:nvSpPr>
            <p:spPr bwMode="gray">
              <a:xfrm flipH="1">
                <a:off x="2526697"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8" name="Rectangle 67"/>
              <p:cNvSpPr/>
              <p:nvPr/>
            </p:nvSpPr>
            <p:spPr bwMode="gray">
              <a:xfrm flipH="1">
                <a:off x="2726381"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9" name="Rectangle 68"/>
              <p:cNvSpPr/>
              <p:nvPr/>
            </p:nvSpPr>
            <p:spPr bwMode="gray">
              <a:xfrm flipH="1">
                <a:off x="2651833"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pic>
          <p:nvPicPr>
            <p:cNvPr id="70"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1058955" y="3377049"/>
              <a:ext cx="311202" cy="292342"/>
            </a:xfrm>
            <a:prstGeom prst="rect">
              <a:avLst/>
            </a:prstGeom>
            <a:ln>
              <a:noFill/>
            </a:ln>
            <a:effectLst>
              <a:outerShdw blurRad="50800" dist="38100" dir="2700000" algn="tl" rotWithShape="0">
                <a:prstClr val="black">
                  <a:alpha val="40000"/>
                </a:prstClr>
              </a:outerShdw>
            </a:effectLst>
          </p:spPr>
        </p:pic>
        <p:grpSp>
          <p:nvGrpSpPr>
            <p:cNvPr id="7" name="Group 5"/>
            <p:cNvGrpSpPr/>
            <p:nvPr/>
          </p:nvGrpSpPr>
          <p:grpSpPr>
            <a:xfrm>
              <a:off x="1452838" y="3357261"/>
              <a:ext cx="428654" cy="331919"/>
              <a:chOff x="1455431" y="3422955"/>
              <a:chExt cx="428654" cy="331919"/>
            </a:xfrm>
          </p:grpSpPr>
          <p:sp>
            <p:nvSpPr>
              <p:cNvPr id="72" name="Rectangle 71"/>
              <p:cNvSpPr/>
              <p:nvPr/>
            </p:nvSpPr>
            <p:spPr bwMode="gray">
              <a:xfrm flipH="1">
                <a:off x="1455431"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3" name="Rectangle 72"/>
              <p:cNvSpPr/>
              <p:nvPr/>
            </p:nvSpPr>
            <p:spPr bwMode="gray">
              <a:xfrm flipH="1">
                <a:off x="1579679"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4" name="Rectangle 73"/>
              <p:cNvSpPr/>
              <p:nvPr/>
            </p:nvSpPr>
            <p:spPr bwMode="gray">
              <a:xfrm flipH="1">
                <a:off x="1504243"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5" name="Rectangle 74"/>
              <p:cNvSpPr/>
              <p:nvPr/>
            </p:nvSpPr>
            <p:spPr bwMode="gray">
              <a:xfrm flipH="1">
                <a:off x="1704813"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6" name="Rectangle 75"/>
              <p:cNvSpPr/>
              <p:nvPr/>
            </p:nvSpPr>
            <p:spPr bwMode="gray">
              <a:xfrm flipH="1">
                <a:off x="1629377"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7" name="Rectangle 76"/>
              <p:cNvSpPr/>
              <p:nvPr/>
            </p:nvSpPr>
            <p:spPr bwMode="gray">
              <a:xfrm flipH="1">
                <a:off x="1554828"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8" name="Rectangle 77"/>
              <p:cNvSpPr/>
              <p:nvPr/>
            </p:nvSpPr>
            <p:spPr bwMode="gray">
              <a:xfrm flipH="1">
                <a:off x="1754512"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9" name="Rectangle 78"/>
              <p:cNvSpPr/>
              <p:nvPr/>
            </p:nvSpPr>
            <p:spPr bwMode="gray">
              <a:xfrm flipH="1">
                <a:off x="1679964"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grpSp>
          <p:nvGrpSpPr>
            <p:cNvPr id="8" name="Group 4"/>
            <p:cNvGrpSpPr/>
            <p:nvPr/>
          </p:nvGrpSpPr>
          <p:grpSpPr>
            <a:xfrm>
              <a:off x="1938773" y="3357261"/>
              <a:ext cx="428654" cy="331919"/>
              <a:chOff x="1941366" y="3422955"/>
              <a:chExt cx="428654" cy="331919"/>
            </a:xfrm>
          </p:grpSpPr>
          <p:sp>
            <p:nvSpPr>
              <p:cNvPr id="81" name="Rectangle 80"/>
              <p:cNvSpPr/>
              <p:nvPr/>
            </p:nvSpPr>
            <p:spPr bwMode="gray">
              <a:xfrm flipH="1">
                <a:off x="1941366"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2" name="Rectangle 81"/>
              <p:cNvSpPr/>
              <p:nvPr/>
            </p:nvSpPr>
            <p:spPr bwMode="gray">
              <a:xfrm flipH="1">
                <a:off x="2065614"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3" name="Rectangle 82"/>
              <p:cNvSpPr/>
              <p:nvPr/>
            </p:nvSpPr>
            <p:spPr bwMode="gray">
              <a:xfrm flipH="1">
                <a:off x="1990178"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4" name="Rectangle 83"/>
              <p:cNvSpPr/>
              <p:nvPr/>
            </p:nvSpPr>
            <p:spPr bwMode="gray">
              <a:xfrm flipH="1">
                <a:off x="2190748"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5" name="Rectangle 84"/>
              <p:cNvSpPr/>
              <p:nvPr/>
            </p:nvSpPr>
            <p:spPr bwMode="gray">
              <a:xfrm flipH="1">
                <a:off x="2115312"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6" name="Rectangle 85"/>
              <p:cNvSpPr/>
              <p:nvPr/>
            </p:nvSpPr>
            <p:spPr bwMode="gray">
              <a:xfrm flipH="1">
                <a:off x="2040763"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7" name="Rectangle 86"/>
              <p:cNvSpPr/>
              <p:nvPr/>
            </p:nvSpPr>
            <p:spPr bwMode="gray">
              <a:xfrm flipH="1">
                <a:off x="2240447"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8" name="Rectangle 87"/>
              <p:cNvSpPr/>
              <p:nvPr/>
            </p:nvSpPr>
            <p:spPr bwMode="gray">
              <a:xfrm flipH="1">
                <a:off x="2165899"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sp>
          <p:nvSpPr>
            <p:cNvPr id="93" name="TextBox 92"/>
            <p:cNvSpPr txBox="1"/>
            <p:nvPr/>
          </p:nvSpPr>
          <p:spPr>
            <a:xfrm>
              <a:off x="385704" y="3684573"/>
              <a:ext cx="2794436" cy="323165"/>
            </a:xfrm>
            <a:prstGeom prst="rect">
              <a:avLst/>
            </a:prstGeom>
            <a:noFill/>
          </p:spPr>
          <p:txBody>
            <a:bodyPr wrap="square" rtlCol="0">
              <a:spAutoFit/>
            </a:bodyPr>
            <a:lstStyle/>
            <a:p>
              <a:pPr algn="ctr"/>
              <a:r>
                <a:rPr lang="en-US" sz="1500" dirty="0" smtClean="0">
                  <a:solidFill>
                    <a:schemeClr val="bg1"/>
                  </a:solidFill>
                  <a:effectLst>
                    <a:glow rad="63500">
                      <a:schemeClr val="accent1">
                        <a:satMod val="175000"/>
                        <a:alpha val="40000"/>
                      </a:schemeClr>
                    </a:glow>
                  </a:effectLst>
                </a:rPr>
                <a:t>Cloud Infrastructure</a:t>
              </a:r>
              <a:endParaRPr lang="en-US" sz="1500" dirty="0">
                <a:solidFill>
                  <a:schemeClr val="bg1"/>
                </a:solidFill>
                <a:effectLst>
                  <a:glow rad="63500">
                    <a:schemeClr val="accent1">
                      <a:satMod val="175000"/>
                      <a:alpha val="40000"/>
                    </a:schemeClr>
                  </a:glow>
                </a:effectLst>
              </a:endParaRPr>
            </a:p>
          </p:txBody>
        </p:sp>
        <p:sp>
          <p:nvSpPr>
            <p:cNvPr id="3" name="Rectangle 2"/>
            <p:cNvSpPr/>
            <p:nvPr/>
          </p:nvSpPr>
          <p:spPr>
            <a:xfrm>
              <a:off x="878492" y="3022153"/>
              <a:ext cx="1781833" cy="323165"/>
            </a:xfrm>
            <a:prstGeom prst="rect">
              <a:avLst/>
            </a:prstGeom>
          </p:spPr>
          <p:txBody>
            <a:bodyPr wrap="none">
              <a:spAutoFit/>
            </a:bodyPr>
            <a:lstStyle/>
            <a:p>
              <a:pPr algn="ctr"/>
              <a:r>
                <a:rPr lang="en-US" sz="1500" dirty="0">
                  <a:solidFill>
                    <a:schemeClr val="tx2"/>
                  </a:solidFill>
                </a:rPr>
                <a:t>Analytic Engines</a:t>
              </a:r>
            </a:p>
          </p:txBody>
        </p:sp>
      </p:grpSp>
    </p:spTree>
    <p:extLst>
      <p:ext uri="{BB962C8B-B14F-4D97-AF65-F5344CB8AC3E}">
        <p14:creationId xmlns:p14="http://schemas.microsoft.com/office/powerpoint/2010/main" val="1357084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rot="16200000">
            <a:off x="182295"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6" name="Rectangle 15"/>
          <p:cNvSpPr/>
          <p:nvPr/>
        </p:nvSpPr>
        <p:spPr>
          <a:xfrm rot="16200000">
            <a:off x="6196713"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7" name="Rectangle 16"/>
          <p:cNvSpPr/>
          <p:nvPr/>
        </p:nvSpPr>
        <p:spPr>
          <a:xfrm rot="16200000">
            <a:off x="3185484"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9" name="Content Placeholder 2"/>
          <p:cNvSpPr txBox="1">
            <a:spLocks/>
          </p:cNvSpPr>
          <p:nvPr/>
        </p:nvSpPr>
        <p:spPr bwMode="gray">
          <a:xfrm>
            <a:off x="579460" y="2775532"/>
            <a:ext cx="1828800" cy="1508105"/>
          </a:xfrm>
          <a:prstGeom prst="rect">
            <a:avLst/>
          </a:prstGeom>
        </p:spPr>
        <p:txBody>
          <a:bodyPr wrap="squar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3892D0"/>
              </a:buClr>
              <a:buSzTx/>
              <a:buFont typeface="Arial" pitchFamily="34" charset="0"/>
              <a:buNone/>
              <a:tabLst/>
              <a:defRPr/>
            </a:pPr>
            <a:r>
              <a:rPr lang="en-US" sz="2000" dirty="0" smtClean="0">
                <a:solidFill>
                  <a:srgbClr val="3892D0"/>
                </a:solidFill>
                <a:latin typeface="Verdana" pitchFamily="34" charset="0"/>
              </a:rPr>
              <a:t>Data Science Programs</a:t>
            </a:r>
            <a:endParaRPr kumimoji="0" lang="en-US" sz="2000" b="0" i="0" u="none" strike="noStrike" kern="1200" cap="none" spc="0" normalizeH="0" baseline="0" noProof="0" dirty="0" smtClean="0">
              <a:ln>
                <a:noFill/>
              </a:ln>
              <a:solidFill>
                <a:srgbClr val="3892D0"/>
              </a:solidFill>
              <a:effectLst/>
              <a:uLnTx/>
              <a:uFillTx/>
              <a:latin typeface="Verdana" pitchFamily="34" charset="0"/>
              <a:ea typeface="+mn-ea"/>
              <a:cs typeface="+mn-cs"/>
            </a:endParaRPr>
          </a:p>
          <a:p>
            <a:pPr marL="0" lvl="0" indent="0" algn="ctr">
              <a:buClr>
                <a:srgbClr val="3892D0"/>
              </a:buClr>
              <a:buNone/>
              <a:defRPr/>
            </a:pPr>
            <a:r>
              <a:rPr lang="en-US" sz="1600" dirty="0" smtClean="0">
                <a:solidFill>
                  <a:srgbClr val="4D4D4D"/>
                </a:solidFill>
                <a:latin typeface="Verdana" pitchFamily="34" charset="0"/>
              </a:rPr>
              <a:t>Collaborating with Stanford and UC </a:t>
            </a:r>
            <a:r>
              <a:rPr lang="en-US" sz="1600" dirty="0" err="1" smtClean="0">
                <a:solidFill>
                  <a:srgbClr val="4D4D4D"/>
                </a:solidFill>
                <a:latin typeface="Verdana" pitchFamily="34" charset="0"/>
              </a:rPr>
              <a:t>Berkely</a:t>
            </a:r>
            <a:endParaRPr lang="en-US" sz="1600" dirty="0">
              <a:solidFill>
                <a:srgbClr val="4D4D4D"/>
              </a:solidFill>
              <a:latin typeface="Verdana" pitchFamily="34" charset="0"/>
            </a:endParaRPr>
          </a:p>
        </p:txBody>
      </p:sp>
      <p:sp>
        <p:nvSpPr>
          <p:cNvPr id="3" name="Title 2"/>
          <p:cNvSpPr>
            <a:spLocks noGrp="1"/>
          </p:cNvSpPr>
          <p:nvPr>
            <p:ph type="title"/>
          </p:nvPr>
        </p:nvSpPr>
        <p:spPr/>
        <p:txBody>
          <a:bodyPr/>
          <a:lstStyle/>
          <a:p>
            <a:r>
              <a:rPr lang="en-US" sz="2800" dirty="0" err="1" smtClean="0"/>
              <a:t>Greenplum</a:t>
            </a:r>
            <a:r>
              <a:rPr lang="en-US" sz="2800" dirty="0" smtClean="0"/>
              <a:t>: Not Just About Technology</a:t>
            </a:r>
            <a:endParaRPr lang="en-US" sz="2800" dirty="0"/>
          </a:p>
        </p:txBody>
      </p:sp>
      <p:sp>
        <p:nvSpPr>
          <p:cNvPr id="35" name="Text Placeholder 2"/>
          <p:cNvSpPr txBox="1">
            <a:spLocks/>
          </p:cNvSpPr>
          <p:nvPr/>
        </p:nvSpPr>
        <p:spPr>
          <a:xfrm>
            <a:off x="366713" y="785813"/>
            <a:ext cx="8410575" cy="346219"/>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800100" algn="l"/>
              </a:tabLst>
            </a:pPr>
            <a:r>
              <a:rPr lang="en-US" sz="1800" dirty="0" smtClean="0">
                <a:solidFill>
                  <a:srgbClr val="5F5F5F"/>
                </a:solidFill>
                <a:latin typeface="Verdana"/>
                <a:cs typeface="Verdana"/>
              </a:rPr>
              <a:t>Empowering data </a:t>
            </a:r>
            <a:r>
              <a:rPr lang="en-US" sz="1800" dirty="0">
                <a:solidFill>
                  <a:srgbClr val="5F5F5F"/>
                </a:solidFill>
                <a:latin typeface="Verdana"/>
                <a:cs typeface="Verdana"/>
              </a:rPr>
              <a:t>s</a:t>
            </a:r>
            <a:r>
              <a:rPr lang="en-US" sz="1800" dirty="0" smtClean="0">
                <a:solidFill>
                  <a:srgbClr val="5F5F5F"/>
                </a:solidFill>
                <a:latin typeface="Verdana"/>
                <a:cs typeface="Verdana"/>
              </a:rPr>
              <a:t>cience teams to drive big </a:t>
            </a:r>
            <a:r>
              <a:rPr lang="en-US" sz="1800" dirty="0">
                <a:solidFill>
                  <a:srgbClr val="5F5F5F"/>
                </a:solidFill>
                <a:latin typeface="Verdana"/>
                <a:cs typeface="Verdana"/>
              </a:rPr>
              <a:t>data </a:t>
            </a:r>
            <a:r>
              <a:rPr lang="en-US" sz="1800" dirty="0" smtClean="0">
                <a:solidFill>
                  <a:srgbClr val="5F5F5F"/>
                </a:solidFill>
                <a:latin typeface="Verdana"/>
                <a:cs typeface="Verdana"/>
              </a:rPr>
              <a:t>analytics success</a:t>
            </a:r>
            <a:endParaRPr lang="en-US" sz="1800" dirty="0">
              <a:solidFill>
                <a:srgbClr val="5F5F5F"/>
              </a:solidFill>
              <a:latin typeface="Verdana"/>
              <a:cs typeface="Verdana"/>
            </a:endParaRPr>
          </a:p>
        </p:txBody>
      </p:sp>
      <p:sp>
        <p:nvSpPr>
          <p:cNvPr id="90" name="Content Placeholder 2"/>
          <p:cNvSpPr txBox="1">
            <a:spLocks/>
          </p:cNvSpPr>
          <p:nvPr/>
        </p:nvSpPr>
        <p:spPr bwMode="gray">
          <a:xfrm>
            <a:off x="3565550" y="2834912"/>
            <a:ext cx="1828800" cy="1508105"/>
          </a:xfrm>
          <a:prstGeom prst="rect">
            <a:avLst/>
          </a:prstGeom>
        </p:spPr>
        <p:txBody>
          <a:bodyPr wrap="squar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3892D0"/>
              </a:buClr>
              <a:buSzTx/>
              <a:buFont typeface="Arial" pitchFamily="34" charset="0"/>
              <a:buNone/>
              <a:tabLst/>
              <a:defRPr/>
            </a:pPr>
            <a:r>
              <a:rPr lang="en-US" sz="2000" dirty="0" smtClean="0">
                <a:solidFill>
                  <a:srgbClr val="3892D0"/>
                </a:solidFill>
                <a:latin typeface="Verdana" pitchFamily="34" charset="0"/>
              </a:rPr>
              <a:t>Data Science Practice</a:t>
            </a:r>
            <a:endParaRPr kumimoji="0" lang="en-US" sz="2000" b="0" i="0" u="none" strike="noStrike" kern="1200" cap="none" spc="0" normalizeH="0" baseline="0" noProof="0" dirty="0" smtClean="0">
              <a:ln>
                <a:noFill/>
              </a:ln>
              <a:solidFill>
                <a:srgbClr val="3892D0"/>
              </a:solidFill>
              <a:effectLst/>
              <a:uLnTx/>
              <a:uFillTx/>
              <a:latin typeface="Verdana" pitchFamily="34" charset="0"/>
              <a:ea typeface="+mn-ea"/>
              <a:cs typeface="+mn-cs"/>
            </a:endParaRPr>
          </a:p>
          <a:p>
            <a:pPr marL="0" lvl="0" indent="0" algn="ctr">
              <a:buClr>
                <a:srgbClr val="3892D0"/>
              </a:buClr>
              <a:buNone/>
              <a:defRPr/>
            </a:pPr>
            <a:r>
              <a:rPr lang="en-US" sz="1600" kern="0" dirty="0">
                <a:solidFill>
                  <a:srgbClr val="4D4D4D"/>
                </a:solidFill>
                <a:latin typeface="Verdana" pitchFamily="34" charset="0"/>
              </a:rPr>
              <a:t>In-house PhDs with analytics expertise</a:t>
            </a:r>
          </a:p>
        </p:txBody>
      </p:sp>
      <p:sp>
        <p:nvSpPr>
          <p:cNvPr id="91" name="Content Placeholder 2"/>
          <p:cNvSpPr txBox="1">
            <a:spLocks/>
          </p:cNvSpPr>
          <p:nvPr/>
        </p:nvSpPr>
        <p:spPr bwMode="gray">
          <a:xfrm>
            <a:off x="6411129" y="2827701"/>
            <a:ext cx="2366159" cy="1508105"/>
          </a:xfrm>
          <a:prstGeom prst="rect">
            <a:avLst/>
          </a:prstGeom>
        </p:spPr>
        <p:txBody>
          <a:bodyPr wrap="squar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3892D0"/>
              </a:buClr>
              <a:buSzTx/>
              <a:buFont typeface="Arial" pitchFamily="34" charset="0"/>
              <a:buNone/>
              <a:tabLst/>
              <a:defRPr/>
            </a:pPr>
            <a:r>
              <a:rPr lang="en-US" sz="2000" dirty="0" smtClean="0">
                <a:solidFill>
                  <a:srgbClr val="3892D0"/>
                </a:solidFill>
                <a:latin typeface="Verdana" pitchFamily="34" charset="0"/>
              </a:rPr>
              <a:t>Community Investment</a:t>
            </a:r>
            <a:endParaRPr kumimoji="0" lang="en-US" sz="2000" b="0" i="0" u="none" strike="noStrike" kern="1200" cap="none" spc="0" normalizeH="0" baseline="0" noProof="0" dirty="0" smtClean="0">
              <a:ln>
                <a:noFill/>
              </a:ln>
              <a:solidFill>
                <a:srgbClr val="3892D0"/>
              </a:solidFill>
              <a:effectLst/>
              <a:uLnTx/>
              <a:uFillTx/>
              <a:latin typeface="Verdana" pitchFamily="34" charset="0"/>
              <a:ea typeface="+mn-ea"/>
              <a:cs typeface="+mn-cs"/>
            </a:endParaRPr>
          </a:p>
          <a:p>
            <a:pPr marL="0" lvl="0" indent="0" algn="ctr">
              <a:buClr>
                <a:srgbClr val="3892D0"/>
              </a:buClr>
              <a:buNone/>
              <a:defRPr/>
            </a:pPr>
            <a:r>
              <a:rPr lang="en-US" sz="1600" dirty="0" err="1">
                <a:solidFill>
                  <a:srgbClr val="4D4D4D"/>
                </a:solidFill>
                <a:latin typeface="Verdana" pitchFamily="34" charset="0"/>
              </a:rPr>
              <a:t>Greenplum</a:t>
            </a:r>
            <a:r>
              <a:rPr lang="en-US" sz="1600" dirty="0">
                <a:solidFill>
                  <a:srgbClr val="4D4D4D"/>
                </a:solidFill>
                <a:latin typeface="Verdana" pitchFamily="34" charset="0"/>
              </a:rPr>
              <a:t> Analytic Workbench &amp; Data Science Summits</a:t>
            </a:r>
          </a:p>
        </p:txBody>
      </p:sp>
      <p:pic>
        <p:nvPicPr>
          <p:cNvPr id="93" name="Picture 92"/>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7078664" y="1437505"/>
            <a:ext cx="1110843" cy="1211829"/>
          </a:xfrm>
          <a:prstGeom prst="rect">
            <a:avLst/>
          </a:prstGeom>
        </p:spPr>
      </p:pic>
      <p:grpSp>
        <p:nvGrpSpPr>
          <p:cNvPr id="94" name="Group 93"/>
          <p:cNvGrpSpPr/>
          <p:nvPr/>
        </p:nvGrpSpPr>
        <p:grpSpPr>
          <a:xfrm>
            <a:off x="3826221" y="1311307"/>
            <a:ext cx="1279923" cy="1464225"/>
            <a:chOff x="511175" y="1665646"/>
            <a:chExt cx="2749550" cy="3868379"/>
          </a:xfrm>
        </p:grpSpPr>
        <p:pic>
          <p:nvPicPr>
            <p:cNvPr id="95" name="Picture 4" descr="avatars_mal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auto">
            <a:xfrm>
              <a:off x="1557337" y="1665646"/>
              <a:ext cx="1465262"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6" descr="avatars_exec.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auto">
            <a:xfrm>
              <a:off x="511175" y="2052637"/>
              <a:ext cx="12985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5" descr="avatars_itmg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1481932" y="2674937"/>
              <a:ext cx="1382711" cy="138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5" descr="\\MV-FS\Projects\EMC\resources\EMC_icons_070910\unapproved\png\avatars_female.png"/>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rot="21170456">
              <a:off x="684213" y="3038475"/>
              <a:ext cx="12731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9" descr="stock-photo-2200319-blank-office-name-badge.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rot="356362">
              <a:off x="1160463" y="2995613"/>
              <a:ext cx="2100262"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0" name="Picture 99" descr="Hospital.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79238" y="1401018"/>
            <a:ext cx="1284802" cy="1284802"/>
          </a:xfrm>
          <a:prstGeom prst="rect">
            <a:avLst/>
          </a:prstGeom>
        </p:spPr>
      </p:pic>
    </p:spTree>
    <p:extLst>
      <p:ext uri="{BB962C8B-B14F-4D97-AF65-F5344CB8AC3E}">
        <p14:creationId xmlns:p14="http://schemas.microsoft.com/office/powerpoint/2010/main" val="1200179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Analytic Processes</a:t>
            </a:r>
            <a:endParaRPr lang="en-US" dirty="0"/>
          </a:p>
        </p:txBody>
      </p:sp>
      <p:sp>
        <p:nvSpPr>
          <p:cNvPr id="11" name="Rectangle 10"/>
          <p:cNvSpPr/>
          <p:nvPr/>
        </p:nvSpPr>
        <p:spPr>
          <a:xfrm>
            <a:off x="366714" y="1105434"/>
            <a:ext cx="6635700" cy="914400"/>
          </a:xfrm>
          <a:prstGeom prst="rect">
            <a:avLst/>
          </a:prstGeom>
          <a:gradFill flip="none" rotWithShape="1">
            <a:gsLst>
              <a:gs pos="0">
                <a:schemeClr val="bg1">
                  <a:lumMod val="8500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solidFill>
                  <a:schemeClr val="bg2"/>
                </a:solidFill>
              </a:rPr>
              <a:t>Administrator Bottleneck</a:t>
            </a:r>
            <a:endParaRPr lang="en-US" sz="2800" dirty="0">
              <a:solidFill>
                <a:schemeClr val="bg2"/>
              </a:solidFill>
            </a:endParaRPr>
          </a:p>
        </p:txBody>
      </p:sp>
      <p:sp>
        <p:nvSpPr>
          <p:cNvPr id="14" name="Rectangle 13"/>
          <p:cNvSpPr/>
          <p:nvPr/>
        </p:nvSpPr>
        <p:spPr>
          <a:xfrm>
            <a:off x="366714" y="3327583"/>
            <a:ext cx="6635700" cy="914400"/>
          </a:xfrm>
          <a:prstGeom prst="rect">
            <a:avLst/>
          </a:prstGeom>
          <a:gradFill flip="none" rotWithShape="1">
            <a:gsLst>
              <a:gs pos="0">
                <a:schemeClr val="bg1">
                  <a:lumMod val="8500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solidFill>
                  <a:schemeClr val="bg2"/>
                </a:solidFill>
              </a:rPr>
              <a:t>Opaque, No Collaboration</a:t>
            </a:r>
            <a:endParaRPr lang="en-US" sz="2800" dirty="0">
              <a:solidFill>
                <a:schemeClr val="bg2"/>
              </a:solidFill>
            </a:endParaRPr>
          </a:p>
        </p:txBody>
      </p:sp>
      <p:sp>
        <p:nvSpPr>
          <p:cNvPr id="20" name="Rectangle 19"/>
          <p:cNvSpPr/>
          <p:nvPr/>
        </p:nvSpPr>
        <p:spPr>
          <a:xfrm>
            <a:off x="2141589" y="2207514"/>
            <a:ext cx="6635700" cy="914400"/>
          </a:xfrm>
          <a:prstGeom prst="rect">
            <a:avLst/>
          </a:prstGeom>
          <a:gradFill flip="none" rotWithShape="1">
            <a:gsLst>
              <a:gs pos="0">
                <a:schemeClr val="bg1"/>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solidFill>
                  <a:schemeClr val="bg2"/>
                </a:solidFill>
              </a:rPr>
              <a:t>Reactive, Unresponsive</a:t>
            </a:r>
            <a:endParaRPr lang="en-US" sz="2800" dirty="0">
              <a:solidFill>
                <a:schemeClr val="bg2"/>
              </a:solidFill>
            </a:endParaRPr>
          </a:p>
        </p:txBody>
      </p:sp>
      <p:pic>
        <p:nvPicPr>
          <p:cNvPr id="13" name="Picture 12"/>
          <p:cNvPicPr>
            <a:picLocks noChangeAspect="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flipH="1">
            <a:off x="6042726" y="1167378"/>
            <a:ext cx="2330731" cy="797992"/>
          </a:xfrm>
          <a:prstGeom prst="rect">
            <a:avLst/>
          </a:prstGeom>
        </p:spPr>
      </p:pic>
      <p:pic>
        <p:nvPicPr>
          <p:cNvPr id="18" name="Picture 17"/>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6331179" y="3235610"/>
            <a:ext cx="1938039" cy="1263348"/>
          </a:xfrm>
          <a:prstGeom prst="rect">
            <a:avLst/>
          </a:prstGeom>
        </p:spPr>
      </p:pic>
      <p:pic>
        <p:nvPicPr>
          <p:cNvPr id="16" name="Picture 15"/>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1494117" y="2213534"/>
            <a:ext cx="1225177" cy="888254"/>
          </a:xfrm>
          <a:prstGeom prst="rect">
            <a:avLst/>
          </a:prstGeom>
          <a:effectLst>
            <a:glow rad="38100">
              <a:schemeClr val="bg2">
                <a:lumMod val="20000"/>
                <a:lumOff val="80000"/>
                <a:alpha val="75000"/>
              </a:schemeClr>
            </a:glow>
          </a:effectLst>
        </p:spPr>
      </p:pic>
    </p:spTree>
    <p:extLst>
      <p:ext uri="{BB962C8B-B14F-4D97-AF65-F5344CB8AC3E}">
        <p14:creationId xmlns:p14="http://schemas.microsoft.com/office/powerpoint/2010/main" val="1735288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03615" y="1131575"/>
            <a:ext cx="5684557" cy="2735840"/>
          </a:xfrm>
          <a:prstGeom prst="rect">
            <a:avLst/>
          </a:prstGeom>
          <a:effectLst/>
        </p:spPr>
      </p:pic>
      <p:sp>
        <p:nvSpPr>
          <p:cNvPr id="2" name="Title 1"/>
          <p:cNvSpPr>
            <a:spLocks noGrp="1"/>
          </p:cNvSpPr>
          <p:nvPr>
            <p:ph type="title"/>
          </p:nvPr>
        </p:nvSpPr>
        <p:spPr>
          <a:xfrm>
            <a:off x="366713" y="256534"/>
            <a:ext cx="8777287" cy="942223"/>
          </a:xfrm>
        </p:spPr>
        <p:txBody>
          <a:bodyPr/>
          <a:lstStyle/>
          <a:p>
            <a:pPr algn="ctr"/>
            <a:r>
              <a:rPr lang="en-US" dirty="0" smtClean="0">
                <a:latin typeface="+mn-lt"/>
              </a:rPr>
              <a:t>Shouldn’t Collaboration Work More</a:t>
            </a:r>
            <a:br>
              <a:rPr lang="en-US" dirty="0" smtClean="0">
                <a:latin typeface="+mn-lt"/>
              </a:rPr>
            </a:br>
            <a:r>
              <a:rPr lang="en-US" dirty="0" smtClean="0">
                <a:latin typeface="+mn-lt"/>
              </a:rPr>
              <a:t>Like Facebook ?</a:t>
            </a:r>
            <a:endParaRPr lang="en-US" dirty="0">
              <a:latin typeface="+mn-lt"/>
            </a:endParaRPr>
          </a:p>
        </p:txBody>
      </p:sp>
    </p:spTree>
    <p:extLst>
      <p:ext uri="{BB962C8B-B14F-4D97-AF65-F5344CB8AC3E}">
        <p14:creationId xmlns:p14="http://schemas.microsoft.com/office/powerpoint/2010/main" val="1651099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376411" y="2188483"/>
            <a:ext cx="7343151" cy="914400"/>
          </a:xfrm>
          <a:prstGeom prst="rect">
            <a:avLst/>
          </a:prstGeom>
          <a:gradFill flip="none" rotWithShape="1">
            <a:gsLst>
              <a:gs pos="0">
                <a:schemeClr val="bg1"/>
              </a:gs>
              <a:gs pos="100000">
                <a:schemeClr val="tx2">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a:solidFill>
                  <a:srgbClr val="3892D0"/>
                </a:solidFill>
              </a:rPr>
              <a:t>Iterative, Agile</a:t>
            </a:r>
          </a:p>
        </p:txBody>
      </p:sp>
      <p:grpSp>
        <p:nvGrpSpPr>
          <p:cNvPr id="2" name="Group 16"/>
          <p:cNvGrpSpPr/>
          <p:nvPr/>
        </p:nvGrpSpPr>
        <p:grpSpPr>
          <a:xfrm>
            <a:off x="366714" y="842963"/>
            <a:ext cx="6635700" cy="1454960"/>
            <a:chOff x="366714" y="842963"/>
            <a:chExt cx="6635700" cy="1454960"/>
          </a:xfrm>
        </p:grpSpPr>
        <p:sp>
          <p:nvSpPr>
            <p:cNvPr id="7" name="Rectangle 6"/>
            <p:cNvSpPr/>
            <p:nvPr/>
          </p:nvSpPr>
          <p:spPr>
            <a:xfrm>
              <a:off x="366714" y="1105434"/>
              <a:ext cx="6635700" cy="914400"/>
            </a:xfrm>
            <a:prstGeom prst="rect">
              <a:avLst/>
            </a:prstGeom>
            <a:gradFill flip="none" rotWithShape="1">
              <a:gsLst>
                <a:gs pos="0">
                  <a:schemeClr val="tx2">
                    <a:lumMod val="20000"/>
                    <a:lumOff val="8000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solidFill>
                    <a:schemeClr val="tx2"/>
                  </a:solidFill>
                </a:rPr>
                <a:t>Self-Service</a:t>
              </a:r>
              <a:endParaRPr lang="en-US" sz="2800" dirty="0">
                <a:solidFill>
                  <a:schemeClr val="tx2"/>
                </a:solidFill>
              </a:endParaRPr>
            </a:p>
          </p:txBody>
        </p:sp>
        <p:pic>
          <p:nvPicPr>
            <p:cNvPr id="4" name="Picture 3"/>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6642" y="842963"/>
              <a:ext cx="1454960" cy="1454960"/>
            </a:xfrm>
            <a:prstGeom prst="rect">
              <a:avLst/>
            </a:prstGeom>
            <a:ln>
              <a:noFill/>
            </a:ln>
            <a:effectLst/>
          </p:spPr>
        </p:pic>
      </p:grpSp>
      <p:sp>
        <p:nvSpPr>
          <p:cNvPr id="41" name="Rectangle 40"/>
          <p:cNvSpPr/>
          <p:nvPr/>
        </p:nvSpPr>
        <p:spPr>
          <a:xfrm>
            <a:off x="332077" y="3342758"/>
            <a:ext cx="7057014" cy="914400"/>
          </a:xfrm>
          <a:prstGeom prst="rect">
            <a:avLst/>
          </a:prstGeom>
          <a:gradFill flip="none" rotWithShape="1">
            <a:gsLst>
              <a:gs pos="0">
                <a:schemeClr val="tx2">
                  <a:lumMod val="20000"/>
                  <a:lumOff val="8000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solidFill>
                  <a:srgbClr val="3892D0"/>
                </a:solidFill>
              </a:rPr>
              <a:t>Transparent, Real Time Collaboration</a:t>
            </a:r>
            <a:endParaRPr lang="en-US" sz="2800" dirty="0">
              <a:solidFill>
                <a:srgbClr val="3892D0"/>
              </a:solidFill>
            </a:endParaRPr>
          </a:p>
        </p:txBody>
      </p:sp>
      <p:pic>
        <p:nvPicPr>
          <p:cNvPr id="15" name="Picture 14"/>
          <p:cNvPicPr>
            <a:picLocks noChangeAspect="1"/>
          </p:cNvPicPr>
          <p:nvPr/>
        </p:nvPicPr>
        <p:blipFill>
          <a:blip r:embed="rId4" cstate="email">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2202042" y="2014564"/>
            <a:ext cx="1701445" cy="1276084"/>
          </a:xfrm>
          <a:prstGeom prst="rect">
            <a:avLst/>
          </a:prstGeom>
        </p:spPr>
      </p:pic>
      <p:pic>
        <p:nvPicPr>
          <p:cNvPr id="16" name="Picture 15"/>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78103" y="2928326"/>
            <a:ext cx="2183364" cy="1637523"/>
          </a:xfrm>
          <a:prstGeom prst="rect">
            <a:avLst/>
          </a:prstGeom>
        </p:spPr>
      </p:pic>
      <p:sp>
        <p:nvSpPr>
          <p:cNvPr id="3" name="Title 2"/>
          <p:cNvSpPr>
            <a:spLocks noGrp="1"/>
          </p:cNvSpPr>
          <p:nvPr>
            <p:ph type="title"/>
          </p:nvPr>
        </p:nvSpPr>
        <p:spPr/>
        <p:txBody>
          <a:bodyPr/>
          <a:lstStyle/>
          <a:p>
            <a:r>
              <a:rPr lang="en-US" dirty="0"/>
              <a:t>New Analytic Processes Are Different</a:t>
            </a:r>
          </a:p>
        </p:txBody>
      </p:sp>
    </p:spTree>
    <p:extLst>
      <p:ext uri="{BB962C8B-B14F-4D97-AF65-F5344CB8AC3E}">
        <p14:creationId xmlns:p14="http://schemas.microsoft.com/office/powerpoint/2010/main" val="39535011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366713" y="785933"/>
            <a:ext cx="8410575" cy="346219"/>
          </a:xfrm>
        </p:spPr>
        <p:txBody>
          <a:bodyPr/>
          <a:lstStyle/>
          <a:p>
            <a:r>
              <a:rPr lang="en-US" dirty="0" smtClean="0"/>
              <a:t>New Source of Customer, Product and Operational Insights</a:t>
            </a:r>
            <a:endParaRPr lang="en-US" dirty="0"/>
          </a:p>
        </p:txBody>
      </p:sp>
      <p:sp>
        <p:nvSpPr>
          <p:cNvPr id="2" name="Title 1"/>
          <p:cNvSpPr>
            <a:spLocks noGrp="1"/>
          </p:cNvSpPr>
          <p:nvPr>
            <p:ph type="title"/>
          </p:nvPr>
        </p:nvSpPr>
        <p:spPr>
          <a:xfrm>
            <a:off x="366713" y="325558"/>
            <a:ext cx="8410575" cy="460375"/>
          </a:xfrm>
        </p:spPr>
        <p:txBody>
          <a:bodyPr/>
          <a:lstStyle/>
          <a:p>
            <a:r>
              <a:rPr lang="en-US" sz="2800" dirty="0" smtClean="0"/>
              <a:t>How Can Big Data Transform Your Business?</a:t>
            </a:r>
            <a:endParaRPr lang="en-US" sz="2800" dirty="0"/>
          </a:p>
        </p:txBody>
      </p:sp>
      <p:grpSp>
        <p:nvGrpSpPr>
          <p:cNvPr id="3" name="Group 17"/>
          <p:cNvGrpSpPr/>
          <p:nvPr/>
        </p:nvGrpSpPr>
        <p:grpSpPr bwMode="gray">
          <a:xfrm>
            <a:off x="152401" y="2477263"/>
            <a:ext cx="8839199" cy="1685547"/>
            <a:chOff x="381003" y="2638801"/>
            <a:chExt cx="8370897" cy="1685547"/>
          </a:xfrm>
        </p:grpSpPr>
        <p:sp>
          <p:nvSpPr>
            <p:cNvPr id="17" name="Round Same Side Corner Rectangle 16"/>
            <p:cNvSpPr/>
            <p:nvPr/>
          </p:nvSpPr>
          <p:spPr bwMode="gray">
            <a:xfrm rot="16200000">
              <a:off x="1614677" y="1405127"/>
              <a:ext cx="1685546" cy="4152894"/>
            </a:xfrm>
            <a:prstGeom prst="round2SameRect">
              <a:avLst>
                <a:gd name="adj1" fmla="val 2821"/>
                <a:gd name="adj2" fmla="val 0"/>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Verdana" pitchFamily="34" charset="0"/>
              </a:endParaRPr>
            </a:p>
          </p:txBody>
        </p:sp>
        <p:sp>
          <p:nvSpPr>
            <p:cNvPr id="18" name="Round Same Side Corner Rectangle 17"/>
            <p:cNvSpPr/>
            <p:nvPr/>
          </p:nvSpPr>
          <p:spPr bwMode="gray">
            <a:xfrm rot="5400000">
              <a:off x="5767573" y="1405123"/>
              <a:ext cx="1685547" cy="4152903"/>
            </a:xfrm>
            <a:prstGeom prst="round2SameRect">
              <a:avLst>
                <a:gd name="adj1" fmla="val 3301"/>
                <a:gd name="adj2" fmla="val 0"/>
              </a:avLst>
            </a:prstGeom>
            <a:gradFill flip="none" rotWithShape="1">
              <a:gsLst>
                <a:gs pos="0">
                  <a:schemeClr val="accent1">
                    <a:lumMod val="20000"/>
                    <a:lumOff val="80000"/>
                  </a:schemeClr>
                </a:gs>
                <a:gs pos="100000">
                  <a:schemeClr val="bg1"/>
                </a:gs>
              </a:gsLst>
              <a:lin ang="8100000" scaled="1"/>
              <a:tileRect/>
            </a:gra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Verdana" pitchFamily="34" charset="0"/>
              </a:endParaRPr>
            </a:p>
          </p:txBody>
        </p:sp>
        <p:sp>
          <p:nvSpPr>
            <p:cNvPr id="19" name="Content Placeholder 2"/>
            <p:cNvSpPr txBox="1">
              <a:spLocks/>
            </p:cNvSpPr>
            <p:nvPr/>
          </p:nvSpPr>
          <p:spPr bwMode="gray">
            <a:xfrm>
              <a:off x="479807" y="2812727"/>
              <a:ext cx="4014481" cy="1146056"/>
            </a:xfrm>
            <a:prstGeom prst="rect">
              <a:avLst/>
            </a:prstGeom>
          </p:spPr>
          <p:txBody>
            <a:bodyPr lIns="0" tIns="0" rIns="0" bIns="0"/>
            <a:lstStyle>
              <a:lvl1pPr marL="230188" indent="-230188" algn="l" defTabSz="914400" rtl="0" eaLnBrk="1" latinLnBrk="0" hangingPunct="1">
                <a:spcBef>
                  <a:spcPct val="20000"/>
                </a:spcBef>
                <a:buClr>
                  <a:schemeClr val="tx2"/>
                </a:buClr>
                <a:buFont typeface="Arial" pitchFamily="34" charset="0"/>
                <a:buChar char="•"/>
                <a:defRPr sz="2400" kern="1200">
                  <a:solidFill>
                    <a:schemeClr val="bg2"/>
                  </a:solidFill>
                  <a:latin typeface="MetaNormalLF-Roman" pitchFamily="34" charset="0"/>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bg2"/>
                  </a:solidFill>
                  <a:latin typeface="MetaNormalLF-Roman"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2"/>
                  </a:solidFill>
                  <a:latin typeface="MetaNormalLF-Roman" pitchFamily="34" charset="0"/>
                  <a:ea typeface="+mn-ea"/>
                  <a:cs typeface="+mn-cs"/>
                </a:defRPr>
              </a:lvl3pPr>
              <a:lvl4pPr marL="1600200" indent="-228600" algn="l" defTabSz="914400" rtl="0" eaLnBrk="1" latinLnBrk="0" hangingPunct="1">
                <a:spcBef>
                  <a:spcPct val="20000"/>
                </a:spcBef>
                <a:buClr>
                  <a:schemeClr val="tx2"/>
                </a:buClr>
                <a:buFont typeface="Wingdings" pitchFamily="2" charset="2"/>
                <a:buChar char="§"/>
                <a:defRPr sz="1600" kern="1200">
                  <a:solidFill>
                    <a:schemeClr val="bg2"/>
                  </a:solidFill>
                  <a:latin typeface="MetaNormalLF-Roman"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90000"/>
                </a:lnSpc>
                <a:spcBef>
                  <a:spcPts val="1800"/>
                </a:spcBef>
                <a:buNone/>
              </a:pPr>
              <a:r>
                <a:rPr lang="en-US" sz="1800" dirty="0">
                  <a:solidFill>
                    <a:schemeClr val="bg1"/>
                  </a:solidFill>
                  <a:latin typeface="Verdana" pitchFamily="34" charset="0"/>
                </a:rPr>
                <a:t>“Rearview Mirror” </a:t>
              </a:r>
              <a:r>
                <a:rPr lang="en-US" sz="1800" dirty="0" smtClean="0">
                  <a:solidFill>
                    <a:schemeClr val="bg1"/>
                  </a:solidFill>
                  <a:latin typeface="Verdana" pitchFamily="34" charset="0"/>
                </a:rPr>
                <a:t>hindsight</a:t>
              </a:r>
              <a:endParaRPr lang="en-US" sz="1800" dirty="0">
                <a:solidFill>
                  <a:schemeClr val="bg1"/>
                </a:solidFill>
                <a:latin typeface="Verdana" pitchFamily="34" charset="0"/>
              </a:endParaRPr>
            </a:p>
            <a:p>
              <a:pPr marL="0" indent="0">
                <a:lnSpc>
                  <a:spcPct val="90000"/>
                </a:lnSpc>
                <a:spcBef>
                  <a:spcPts val="1800"/>
                </a:spcBef>
                <a:buNone/>
              </a:pPr>
              <a:r>
                <a:rPr lang="en-US" sz="1800" dirty="0" smtClean="0">
                  <a:solidFill>
                    <a:schemeClr val="bg1"/>
                  </a:solidFill>
                  <a:latin typeface="Verdana" pitchFamily="34" charset="0"/>
                </a:rPr>
                <a:t>Less than 10% of available data</a:t>
              </a:r>
            </a:p>
            <a:p>
              <a:pPr marL="0" indent="0">
                <a:lnSpc>
                  <a:spcPct val="90000"/>
                </a:lnSpc>
                <a:spcBef>
                  <a:spcPts val="1800"/>
                </a:spcBef>
                <a:buNone/>
              </a:pPr>
              <a:r>
                <a:rPr lang="en-US" sz="1800" dirty="0">
                  <a:solidFill>
                    <a:schemeClr val="bg1"/>
                  </a:solidFill>
                  <a:latin typeface="Verdana" pitchFamily="34" charset="0"/>
                </a:rPr>
                <a:t>I</a:t>
              </a:r>
              <a:r>
                <a:rPr lang="en-US" sz="1800" dirty="0" smtClean="0">
                  <a:solidFill>
                    <a:schemeClr val="bg1"/>
                  </a:solidFill>
                  <a:latin typeface="Verdana" pitchFamily="34" charset="0"/>
                </a:rPr>
                <a:t>ncomplete, disjointed, inaccurate</a:t>
              </a:r>
            </a:p>
          </p:txBody>
        </p:sp>
        <p:sp>
          <p:nvSpPr>
            <p:cNvPr id="20" name="Content Placeholder 2"/>
            <p:cNvSpPr txBox="1">
              <a:spLocks/>
            </p:cNvSpPr>
            <p:nvPr/>
          </p:nvSpPr>
          <p:spPr bwMode="gray">
            <a:xfrm>
              <a:off x="4609280" y="2812726"/>
              <a:ext cx="4142620" cy="1403461"/>
            </a:xfrm>
            <a:prstGeom prst="rect">
              <a:avLst/>
            </a:prstGeom>
          </p:spPr>
          <p:txBody>
            <a:bodyPr lIns="0" tIns="0" rIns="0" bIns="0"/>
            <a:lstStyle>
              <a:lvl1pPr marL="230188" indent="-230188" algn="l" defTabSz="914400" rtl="0" eaLnBrk="1" latinLnBrk="0" hangingPunct="1">
                <a:spcBef>
                  <a:spcPct val="20000"/>
                </a:spcBef>
                <a:buClr>
                  <a:schemeClr val="tx2"/>
                </a:buClr>
                <a:buFont typeface="Arial" pitchFamily="34" charset="0"/>
                <a:buChar char="•"/>
                <a:defRPr sz="2400" kern="1200">
                  <a:solidFill>
                    <a:schemeClr val="bg2"/>
                  </a:solidFill>
                  <a:latin typeface="MetaNormalLF-Roman" pitchFamily="34" charset="0"/>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bg2"/>
                  </a:solidFill>
                  <a:latin typeface="MetaNormalLF-Roman"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2"/>
                  </a:solidFill>
                  <a:latin typeface="MetaNormalLF-Roman" pitchFamily="34" charset="0"/>
                  <a:ea typeface="+mn-ea"/>
                  <a:cs typeface="+mn-cs"/>
                </a:defRPr>
              </a:lvl3pPr>
              <a:lvl4pPr marL="1600200" indent="-228600" algn="l" defTabSz="914400" rtl="0" eaLnBrk="1" latinLnBrk="0" hangingPunct="1">
                <a:spcBef>
                  <a:spcPct val="20000"/>
                </a:spcBef>
                <a:buClr>
                  <a:schemeClr val="tx2"/>
                </a:buClr>
                <a:buFont typeface="Wingdings" pitchFamily="2" charset="2"/>
                <a:buChar char="§"/>
                <a:defRPr sz="1600" kern="1200">
                  <a:solidFill>
                    <a:schemeClr val="bg2"/>
                  </a:solidFill>
                  <a:latin typeface="MetaNormalLF-Roman"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90000"/>
                </a:lnSpc>
                <a:spcBef>
                  <a:spcPts val="1800"/>
                </a:spcBef>
                <a:buNone/>
              </a:pPr>
              <a:r>
                <a:rPr lang="en-US" sz="1800" dirty="0">
                  <a:solidFill>
                    <a:schemeClr val="tx1"/>
                  </a:solidFill>
                  <a:latin typeface="Verdana" pitchFamily="34" charset="0"/>
                </a:rPr>
                <a:t>“Forward-looking” </a:t>
              </a:r>
              <a:r>
                <a:rPr lang="en-US" sz="1800" dirty="0" smtClean="0">
                  <a:solidFill>
                    <a:schemeClr val="tx1"/>
                  </a:solidFill>
                  <a:latin typeface="Verdana" pitchFamily="34" charset="0"/>
                </a:rPr>
                <a:t>insight</a:t>
              </a:r>
              <a:endParaRPr lang="en-US" sz="1800" dirty="0">
                <a:solidFill>
                  <a:schemeClr val="tx1"/>
                </a:solidFill>
                <a:latin typeface="Verdana" pitchFamily="34" charset="0"/>
              </a:endParaRPr>
            </a:p>
            <a:p>
              <a:pPr marL="0" indent="0">
                <a:lnSpc>
                  <a:spcPct val="90000"/>
                </a:lnSpc>
                <a:spcBef>
                  <a:spcPts val="1800"/>
                </a:spcBef>
                <a:buNone/>
              </a:pPr>
              <a:r>
                <a:rPr lang="en-US" sz="1800" dirty="0" smtClean="0">
                  <a:solidFill>
                    <a:schemeClr val="tx1"/>
                  </a:solidFill>
                  <a:latin typeface="Verdana" pitchFamily="34" charset="0"/>
                </a:rPr>
                <a:t>Exploit all data from diverse sources</a:t>
              </a:r>
            </a:p>
            <a:p>
              <a:pPr marL="0" indent="0">
                <a:lnSpc>
                  <a:spcPct val="90000"/>
                </a:lnSpc>
                <a:spcBef>
                  <a:spcPts val="1800"/>
                </a:spcBef>
                <a:buNone/>
              </a:pPr>
              <a:r>
                <a:rPr lang="en-US" sz="1800" dirty="0" smtClean="0">
                  <a:solidFill>
                    <a:schemeClr val="tx1"/>
                  </a:solidFill>
                  <a:latin typeface="Verdana" pitchFamily="34" charset="0"/>
                </a:rPr>
                <a:t>Real-time, correlated</a:t>
              </a:r>
            </a:p>
            <a:p>
              <a:pPr marL="0" indent="0">
                <a:lnSpc>
                  <a:spcPct val="90000"/>
                </a:lnSpc>
                <a:spcBef>
                  <a:spcPts val="1800"/>
                </a:spcBef>
                <a:buNone/>
              </a:pPr>
              <a:endParaRPr lang="en-US" sz="1800" dirty="0">
                <a:solidFill>
                  <a:schemeClr val="tx1"/>
                </a:solidFill>
                <a:latin typeface="Verdana" pitchFamily="34" charset="0"/>
              </a:endParaRPr>
            </a:p>
          </p:txBody>
        </p:sp>
      </p:grpSp>
      <p:grpSp>
        <p:nvGrpSpPr>
          <p:cNvPr id="4" name="Group 22"/>
          <p:cNvGrpSpPr/>
          <p:nvPr/>
        </p:nvGrpSpPr>
        <p:grpSpPr bwMode="gray">
          <a:xfrm>
            <a:off x="154528" y="1419610"/>
            <a:ext cx="8783473" cy="774042"/>
            <a:chOff x="381003" y="1581148"/>
            <a:chExt cx="8318124" cy="774042"/>
          </a:xfrm>
        </p:grpSpPr>
        <p:sp>
          <p:nvSpPr>
            <p:cNvPr id="22" name="Round Same Side Corner Rectangle 21"/>
            <p:cNvSpPr/>
            <p:nvPr/>
          </p:nvSpPr>
          <p:spPr bwMode="gray">
            <a:xfrm>
              <a:off x="381003" y="1581148"/>
              <a:ext cx="4152900" cy="774042"/>
            </a:xfrm>
            <a:prstGeom prst="round2SameRect">
              <a:avLst>
                <a:gd name="adj1" fmla="val 2821"/>
                <a:gd name="adj2" fmla="val 0"/>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rPr>
                <a:t>Today’s Decision-making</a:t>
              </a:r>
              <a:endParaRPr lang="en-US" sz="2400" dirty="0">
                <a:latin typeface="Verdana" pitchFamily="34" charset="0"/>
              </a:endParaRPr>
            </a:p>
          </p:txBody>
        </p:sp>
        <p:sp>
          <p:nvSpPr>
            <p:cNvPr id="23" name="Round Same Side Corner Rectangle 22"/>
            <p:cNvSpPr/>
            <p:nvPr/>
          </p:nvSpPr>
          <p:spPr bwMode="gray">
            <a:xfrm>
              <a:off x="4509234" y="1581148"/>
              <a:ext cx="4189893" cy="774042"/>
            </a:xfrm>
            <a:prstGeom prst="round2SameRect">
              <a:avLst>
                <a:gd name="adj1" fmla="val 2821"/>
                <a:gd name="adj2" fmla="val 0"/>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rPr>
                <a:t>Big Data Decision-making</a:t>
              </a:r>
              <a:endParaRPr lang="en-US" sz="2400" dirty="0">
                <a:solidFill>
                  <a:schemeClr val="tx1"/>
                </a:solidFill>
                <a:latin typeface="Verdana" pitchFamily="34" charset="0"/>
              </a:endParaRPr>
            </a:p>
          </p:txBody>
        </p:sp>
      </p:grpSp>
    </p:spTree>
    <p:extLst>
      <p:ext uri="{BB962C8B-B14F-4D97-AF65-F5344CB8AC3E}">
        <p14:creationId xmlns:p14="http://schemas.microsoft.com/office/powerpoint/2010/main" val="44628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3" y="325438"/>
            <a:ext cx="8777287" cy="460375"/>
          </a:xfrm>
        </p:spPr>
        <p:txBody>
          <a:bodyPr/>
          <a:lstStyle/>
          <a:p>
            <a:r>
              <a:rPr lang="en-US" dirty="0" smtClean="0"/>
              <a:t>The Organization Must Evolve From This…</a:t>
            </a:r>
            <a:endParaRPr lang="en-US" dirty="0"/>
          </a:p>
        </p:txBody>
      </p:sp>
      <p:pic>
        <p:nvPicPr>
          <p:cNvPr id="36" name="Picture 22" descr="avatars_female.png"/>
          <p:cNvPicPr>
            <a:picLocks/>
          </p:cNvPicPr>
          <p:nvPr/>
        </p:nvPicPr>
        <p:blipFill rotWithShape="1">
          <a:blip r:embed="rId3" cstate="email">
            <a:extLst>
              <a:ext uri="{28A0092B-C50C-407E-A947-70E740481C1C}">
                <a14:useLocalDpi xmlns:a14="http://schemas.microsoft.com/office/drawing/2010/main"/>
              </a:ext>
            </a:extLst>
          </a:blip>
          <a:srcRect/>
          <a:stretch/>
        </p:blipFill>
        <p:spPr bwMode="auto">
          <a:xfrm>
            <a:off x="3946668" y="1867018"/>
            <a:ext cx="797639" cy="7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3" descr="avatars_exec.png"/>
          <p:cNvPicPr>
            <a:picLocks/>
          </p:cNvPicPr>
          <p:nvPr/>
        </p:nvPicPr>
        <p:blipFill rotWithShape="1">
          <a:blip r:embed="rId4" cstate="email">
            <a:extLst>
              <a:ext uri="{28A0092B-C50C-407E-A947-70E740481C1C}">
                <a14:useLocalDpi xmlns:a14="http://schemas.microsoft.com/office/drawing/2010/main"/>
              </a:ext>
            </a:extLst>
          </a:blip>
          <a:srcRect/>
          <a:stretch/>
        </p:blipFill>
        <p:spPr bwMode="auto">
          <a:xfrm>
            <a:off x="3940789" y="1091885"/>
            <a:ext cx="809397" cy="7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4862297" y="1114525"/>
            <a:ext cx="1803262" cy="646331"/>
          </a:xfrm>
          <a:prstGeom prst="rect">
            <a:avLst/>
          </a:prstGeom>
          <a:noFill/>
        </p:spPr>
        <p:txBody>
          <a:bodyPr wrap="none" rtlCol="0">
            <a:spAutoFit/>
          </a:bodyPr>
          <a:lstStyle/>
          <a:p>
            <a:r>
              <a:rPr lang="en-US" dirty="0" smtClean="0">
                <a:solidFill>
                  <a:schemeClr val="bg2"/>
                </a:solidFill>
              </a:rPr>
              <a:t>Line Of Business </a:t>
            </a:r>
          </a:p>
          <a:p>
            <a:r>
              <a:rPr lang="en-US" dirty="0" smtClean="0">
                <a:solidFill>
                  <a:schemeClr val="bg2"/>
                </a:solidFill>
              </a:rPr>
              <a:t>User</a:t>
            </a:r>
            <a:endParaRPr lang="en-US" dirty="0">
              <a:solidFill>
                <a:schemeClr val="bg2"/>
              </a:solidFill>
            </a:endParaRPr>
          </a:p>
        </p:txBody>
      </p:sp>
      <p:grpSp>
        <p:nvGrpSpPr>
          <p:cNvPr id="3" name="Group 38"/>
          <p:cNvGrpSpPr/>
          <p:nvPr/>
        </p:nvGrpSpPr>
        <p:grpSpPr>
          <a:xfrm>
            <a:off x="1323159" y="2956774"/>
            <a:ext cx="2205265" cy="449761"/>
            <a:chOff x="3616841" y="1788562"/>
            <a:chExt cx="2205265" cy="449761"/>
          </a:xfrm>
        </p:grpSpPr>
        <p:pic>
          <p:nvPicPr>
            <p:cNvPr id="40" name="Picture 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16841" y="1788562"/>
              <a:ext cx="449761" cy="449761"/>
            </a:xfrm>
            <a:prstGeom prst="rect">
              <a:avLst/>
            </a:prstGeom>
          </p:spPr>
        </p:pic>
        <p:pic>
          <p:nvPicPr>
            <p:cNvPr id="41" name="Picture 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07147" y="1788562"/>
              <a:ext cx="449761" cy="449761"/>
            </a:xfrm>
            <a:prstGeom prst="rect">
              <a:avLst/>
            </a:prstGeom>
          </p:spPr>
        </p:pic>
        <p:pic>
          <p:nvPicPr>
            <p:cNvPr id="42" name="Picture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1364" y="1788562"/>
              <a:ext cx="449761" cy="449761"/>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96310" y="1788562"/>
              <a:ext cx="449761" cy="449761"/>
            </a:xfrm>
            <a:prstGeom prst="rect">
              <a:avLst/>
            </a:prstGeom>
            <a:effectLst/>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93693" y="1788562"/>
              <a:ext cx="449761" cy="449761"/>
            </a:xfrm>
            <a:prstGeom prst="rect">
              <a:avLst/>
            </a:prstGeom>
          </p:spPr>
        </p:pic>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8119" y="1788562"/>
              <a:ext cx="449761" cy="449761"/>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45" y="1788562"/>
              <a:ext cx="449761" cy="449761"/>
            </a:xfrm>
            <a:prstGeom prst="rect">
              <a:avLst/>
            </a:prstGeom>
          </p:spPr>
        </p:pic>
      </p:grpSp>
      <p:grpSp>
        <p:nvGrpSpPr>
          <p:cNvPr id="4" name="Group 46"/>
          <p:cNvGrpSpPr/>
          <p:nvPr/>
        </p:nvGrpSpPr>
        <p:grpSpPr>
          <a:xfrm>
            <a:off x="3347215" y="2956774"/>
            <a:ext cx="2205265" cy="449761"/>
            <a:chOff x="3616841" y="1788562"/>
            <a:chExt cx="2205265" cy="449761"/>
          </a:xfrm>
        </p:grpSpPr>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16841" y="1788562"/>
              <a:ext cx="449761" cy="449761"/>
            </a:xfrm>
            <a:prstGeom prst="rect">
              <a:avLst/>
            </a:prstGeom>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07147" y="1788562"/>
              <a:ext cx="449761" cy="449761"/>
            </a:xfrm>
            <a:prstGeom prst="rect">
              <a:avLst/>
            </a:prstGeom>
          </p:spPr>
        </p:pic>
        <p:pic>
          <p:nvPicPr>
            <p:cNvPr id="50" name="Picture 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1364" y="1788562"/>
              <a:ext cx="449761" cy="449761"/>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96310" y="1788562"/>
              <a:ext cx="449761" cy="449761"/>
            </a:xfrm>
            <a:prstGeom prst="rect">
              <a:avLst/>
            </a:prstGeom>
            <a:effectLst/>
          </p:spPr>
        </p:pic>
        <p:pic>
          <p:nvPicPr>
            <p:cNvPr id="52" name="Picture 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93693" y="1788562"/>
              <a:ext cx="449761" cy="449761"/>
            </a:xfrm>
            <a:prstGeom prst="rect">
              <a:avLst/>
            </a:prstGeom>
          </p:spPr>
        </p:pic>
        <p:pic>
          <p:nvPicPr>
            <p:cNvPr id="53" name="Picture 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8119" y="1788562"/>
              <a:ext cx="449761" cy="449761"/>
            </a:xfrm>
            <a:prstGeom prst="rect">
              <a:avLst/>
            </a:prstGeom>
          </p:spPr>
        </p:pic>
        <p:pic>
          <p:nvPicPr>
            <p:cNvPr id="54" name="Picture 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45" y="1788562"/>
              <a:ext cx="449761" cy="449761"/>
            </a:xfrm>
            <a:prstGeom prst="rect">
              <a:avLst/>
            </a:prstGeom>
          </p:spPr>
        </p:pic>
      </p:grpSp>
      <p:sp>
        <p:nvSpPr>
          <p:cNvPr id="55" name="TextBox 54"/>
          <p:cNvSpPr txBox="1"/>
          <p:nvPr/>
        </p:nvSpPr>
        <p:spPr>
          <a:xfrm>
            <a:off x="1293308" y="2639459"/>
            <a:ext cx="1069524" cy="369332"/>
          </a:xfrm>
          <a:prstGeom prst="rect">
            <a:avLst/>
          </a:prstGeom>
          <a:noFill/>
        </p:spPr>
        <p:txBody>
          <a:bodyPr wrap="none" rtlCol="0">
            <a:spAutoFit/>
          </a:bodyPr>
          <a:lstStyle/>
          <a:p>
            <a:r>
              <a:rPr lang="en-US" dirty="0" smtClean="0">
                <a:solidFill>
                  <a:schemeClr val="bg2"/>
                </a:solidFill>
              </a:rPr>
              <a:t>Business </a:t>
            </a:r>
          </a:p>
        </p:txBody>
      </p:sp>
      <p:sp>
        <p:nvSpPr>
          <p:cNvPr id="56" name="TextBox 55"/>
          <p:cNvSpPr txBox="1"/>
          <p:nvPr/>
        </p:nvSpPr>
        <p:spPr>
          <a:xfrm>
            <a:off x="1293308" y="3368095"/>
            <a:ext cx="1672253" cy="369332"/>
          </a:xfrm>
          <a:prstGeom prst="rect">
            <a:avLst/>
          </a:prstGeom>
          <a:noFill/>
        </p:spPr>
        <p:txBody>
          <a:bodyPr wrap="none" rtlCol="0">
            <a:spAutoFit/>
          </a:bodyPr>
          <a:lstStyle/>
          <a:p>
            <a:r>
              <a:rPr lang="en-US" dirty="0" smtClean="0">
                <a:solidFill>
                  <a:schemeClr val="bg2"/>
                </a:solidFill>
              </a:rPr>
              <a:t>I.T. Department</a:t>
            </a:r>
          </a:p>
        </p:txBody>
      </p:sp>
      <p:sp>
        <p:nvSpPr>
          <p:cNvPr id="57" name="TextBox 56"/>
          <p:cNvSpPr txBox="1"/>
          <p:nvPr/>
        </p:nvSpPr>
        <p:spPr>
          <a:xfrm>
            <a:off x="4755449" y="3816328"/>
            <a:ext cx="1518364" cy="646331"/>
          </a:xfrm>
          <a:prstGeom prst="rect">
            <a:avLst/>
          </a:prstGeom>
          <a:noFill/>
        </p:spPr>
        <p:txBody>
          <a:bodyPr wrap="none" rtlCol="0">
            <a:spAutoFit/>
          </a:bodyPr>
          <a:lstStyle/>
          <a:p>
            <a:r>
              <a:rPr lang="en-US" dirty="0" smtClean="0">
                <a:solidFill>
                  <a:schemeClr val="bg2"/>
                </a:solidFill>
              </a:rPr>
              <a:t>Database</a:t>
            </a:r>
          </a:p>
          <a:p>
            <a:r>
              <a:rPr lang="en-US" dirty="0" smtClean="0">
                <a:solidFill>
                  <a:schemeClr val="bg2"/>
                </a:solidFill>
              </a:rPr>
              <a:t>Administrator</a:t>
            </a:r>
            <a:endParaRPr lang="en-US" dirty="0">
              <a:solidFill>
                <a:schemeClr val="bg2"/>
              </a:solidFill>
            </a:endParaRPr>
          </a:p>
        </p:txBody>
      </p:sp>
      <p:sp>
        <p:nvSpPr>
          <p:cNvPr id="58" name="TextBox 57"/>
          <p:cNvSpPr txBox="1"/>
          <p:nvPr/>
        </p:nvSpPr>
        <p:spPr>
          <a:xfrm>
            <a:off x="4752540" y="1874686"/>
            <a:ext cx="2251539" cy="646331"/>
          </a:xfrm>
          <a:prstGeom prst="rect">
            <a:avLst/>
          </a:prstGeom>
          <a:noFill/>
        </p:spPr>
        <p:txBody>
          <a:bodyPr wrap="none" rtlCol="0">
            <a:spAutoFit/>
          </a:bodyPr>
          <a:lstStyle/>
          <a:p>
            <a:r>
              <a:rPr lang="en-US" dirty="0" smtClean="0">
                <a:solidFill>
                  <a:schemeClr val="bg2"/>
                </a:solidFill>
              </a:rPr>
              <a:t>Business Intelligence</a:t>
            </a:r>
          </a:p>
          <a:p>
            <a:r>
              <a:rPr lang="en-US" dirty="0" smtClean="0">
                <a:solidFill>
                  <a:schemeClr val="bg2"/>
                </a:solidFill>
              </a:rPr>
              <a:t>Analyst</a:t>
            </a:r>
            <a:endParaRPr lang="en-US" dirty="0">
              <a:solidFill>
                <a:schemeClr val="bg2"/>
              </a:solidFill>
            </a:endParaRPr>
          </a:p>
        </p:txBody>
      </p:sp>
      <p:pic>
        <p:nvPicPr>
          <p:cNvPr id="63" name="Picture 62" descr="avatars_male.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3938621" y="3773051"/>
            <a:ext cx="813732" cy="70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63"/>
          <p:cNvGrpSpPr/>
          <p:nvPr/>
        </p:nvGrpSpPr>
        <p:grpSpPr>
          <a:xfrm>
            <a:off x="5371271" y="2956774"/>
            <a:ext cx="2205265" cy="449761"/>
            <a:chOff x="3616841" y="1788562"/>
            <a:chExt cx="2205265" cy="449761"/>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16841" y="1788562"/>
              <a:ext cx="449761" cy="449761"/>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07147" y="1788562"/>
              <a:ext cx="449761" cy="449761"/>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1364" y="1788562"/>
              <a:ext cx="449761" cy="449761"/>
            </a:xfrm>
            <a:prstGeom prst="rect">
              <a:avLst/>
            </a:prstGeom>
          </p:spPr>
        </p:pic>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96310" y="1788562"/>
              <a:ext cx="449761" cy="449761"/>
            </a:xfrm>
            <a:prstGeom prst="rect">
              <a:avLst/>
            </a:prstGeom>
            <a:effectLst/>
          </p:spPr>
        </p:pic>
        <p:pic>
          <p:nvPicPr>
            <p:cNvPr id="69" name="Picture 6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93693" y="1788562"/>
              <a:ext cx="449761" cy="449761"/>
            </a:xfrm>
            <a:prstGeom prst="rect">
              <a:avLst/>
            </a:prstGeom>
          </p:spPr>
        </p:pic>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8119" y="1788562"/>
              <a:ext cx="449761" cy="449761"/>
            </a:xfrm>
            <a:prstGeom prst="rect">
              <a:avLst/>
            </a:prstGeom>
          </p:spPr>
        </p:pic>
        <p:pic>
          <p:nvPicPr>
            <p:cNvPr id="71" name="Picture 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45" y="1788562"/>
              <a:ext cx="449761" cy="449761"/>
            </a:xfrm>
            <a:prstGeom prst="rect">
              <a:avLst/>
            </a:prstGeom>
          </p:spPr>
        </p:pic>
      </p:grpSp>
      <p:cxnSp>
        <p:nvCxnSpPr>
          <p:cNvPr id="9" name="Straight Arrow Connector 8"/>
          <p:cNvCxnSpPr>
            <a:stCxn id="63" idx="0"/>
          </p:cNvCxnSpPr>
          <p:nvPr/>
        </p:nvCxnSpPr>
        <p:spPr>
          <a:xfrm flipV="1">
            <a:off x="4345487" y="2389909"/>
            <a:ext cx="0" cy="1383142"/>
          </a:xfrm>
          <a:prstGeom prst="straightConnector1">
            <a:avLst/>
          </a:prstGeom>
          <a:ln w="38100" cmpd="sng">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descr="generic-SO.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gray">
          <a:xfrm>
            <a:off x="4105767" y="2661442"/>
            <a:ext cx="479440" cy="577087"/>
          </a:xfrm>
          <a:prstGeom prst="rect">
            <a:avLst/>
          </a:prstGeom>
          <a:ln>
            <a:noFill/>
          </a:ln>
          <a:effectLst>
            <a:glow rad="50800">
              <a:schemeClr val="bg1">
                <a:alpha val="75000"/>
              </a:schemeClr>
            </a:glow>
          </a:effectLst>
        </p:spPr>
      </p:pic>
    </p:spTree>
    <p:extLst>
      <p:ext uri="{BB962C8B-B14F-4D97-AF65-F5344CB8AC3E}">
        <p14:creationId xmlns:p14="http://schemas.microsoft.com/office/powerpoint/2010/main" val="40805602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ut 2"/>
          <p:cNvSpPr/>
          <p:nvPr/>
        </p:nvSpPr>
        <p:spPr>
          <a:xfrm>
            <a:off x="3071912" y="1455234"/>
            <a:ext cx="2728060" cy="2728060"/>
          </a:xfrm>
          <a:prstGeom prst="donut">
            <a:avLst>
              <a:gd name="adj" fmla="val 90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t>To A Data Science Team</a:t>
            </a:r>
            <a:endParaRPr lang="en-US" dirty="0"/>
          </a:p>
        </p:txBody>
      </p:sp>
      <p:pic>
        <p:nvPicPr>
          <p:cNvPr id="8" name="Picture 23" descr="avatars_exec.png"/>
          <p:cNvPicPr>
            <a:picLocks/>
          </p:cNvPicPr>
          <p:nvPr/>
        </p:nvPicPr>
        <p:blipFill rotWithShape="1">
          <a:blip r:embed="rId3" cstate="email">
            <a:extLst>
              <a:ext uri="{28A0092B-C50C-407E-A947-70E740481C1C}">
                <a14:useLocalDpi xmlns:a14="http://schemas.microsoft.com/office/drawing/2010/main"/>
              </a:ext>
            </a:extLst>
          </a:blip>
          <a:srcRect/>
          <a:stretch/>
        </p:blipFill>
        <p:spPr bwMode="auto">
          <a:xfrm>
            <a:off x="4001933" y="899457"/>
            <a:ext cx="809397" cy="7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862297" y="922097"/>
            <a:ext cx="1803262" cy="646331"/>
          </a:xfrm>
          <a:prstGeom prst="rect">
            <a:avLst/>
          </a:prstGeom>
          <a:noFill/>
        </p:spPr>
        <p:txBody>
          <a:bodyPr wrap="none" rtlCol="0">
            <a:spAutoFit/>
          </a:bodyPr>
          <a:lstStyle/>
          <a:p>
            <a:r>
              <a:rPr lang="en-US" dirty="0" smtClean="0">
                <a:solidFill>
                  <a:schemeClr val="bg2"/>
                </a:solidFill>
              </a:rPr>
              <a:t>Line Of Business </a:t>
            </a:r>
          </a:p>
          <a:p>
            <a:r>
              <a:rPr lang="en-US" dirty="0" smtClean="0">
                <a:solidFill>
                  <a:schemeClr val="bg2"/>
                </a:solidFill>
              </a:rPr>
              <a:t>User</a:t>
            </a:r>
            <a:endParaRPr lang="en-US" dirty="0">
              <a:solidFill>
                <a:schemeClr val="bg2"/>
              </a:solidFill>
            </a:endParaRPr>
          </a:p>
        </p:txBody>
      </p:sp>
      <p:sp>
        <p:nvSpPr>
          <p:cNvPr id="34" name="TextBox 33"/>
          <p:cNvSpPr txBox="1"/>
          <p:nvPr/>
        </p:nvSpPr>
        <p:spPr>
          <a:xfrm>
            <a:off x="4999095" y="3976786"/>
            <a:ext cx="1518364" cy="646331"/>
          </a:xfrm>
          <a:prstGeom prst="rect">
            <a:avLst/>
          </a:prstGeom>
          <a:noFill/>
        </p:spPr>
        <p:txBody>
          <a:bodyPr wrap="none" rtlCol="0">
            <a:spAutoFit/>
          </a:bodyPr>
          <a:lstStyle/>
          <a:p>
            <a:r>
              <a:rPr lang="en-US" dirty="0" smtClean="0">
                <a:solidFill>
                  <a:schemeClr val="bg2"/>
                </a:solidFill>
              </a:rPr>
              <a:t>Data Platform</a:t>
            </a:r>
          </a:p>
          <a:p>
            <a:r>
              <a:rPr lang="en-US" dirty="0" smtClean="0">
                <a:solidFill>
                  <a:schemeClr val="bg2"/>
                </a:solidFill>
              </a:rPr>
              <a:t>Administrator</a:t>
            </a:r>
            <a:endParaRPr lang="en-US" dirty="0">
              <a:solidFill>
                <a:schemeClr val="bg2"/>
              </a:solidFill>
            </a:endParaRPr>
          </a:p>
        </p:txBody>
      </p:sp>
      <p:sp>
        <p:nvSpPr>
          <p:cNvPr id="35" name="TextBox 34"/>
          <p:cNvSpPr txBox="1"/>
          <p:nvPr/>
        </p:nvSpPr>
        <p:spPr>
          <a:xfrm>
            <a:off x="6839980" y="2250901"/>
            <a:ext cx="1531564" cy="923330"/>
          </a:xfrm>
          <a:prstGeom prst="rect">
            <a:avLst/>
          </a:prstGeom>
          <a:noFill/>
        </p:spPr>
        <p:txBody>
          <a:bodyPr wrap="none" rtlCol="0">
            <a:spAutoFit/>
          </a:bodyPr>
          <a:lstStyle/>
          <a:p>
            <a:r>
              <a:rPr lang="en-US" dirty="0" smtClean="0">
                <a:solidFill>
                  <a:schemeClr val="bg2"/>
                </a:solidFill>
              </a:rPr>
              <a:t>Business</a:t>
            </a:r>
          </a:p>
          <a:p>
            <a:r>
              <a:rPr lang="en-US" dirty="0" smtClean="0">
                <a:solidFill>
                  <a:schemeClr val="bg2"/>
                </a:solidFill>
              </a:rPr>
              <a:t>Intelligence</a:t>
            </a:r>
          </a:p>
          <a:p>
            <a:r>
              <a:rPr lang="en-US" dirty="0" smtClean="0">
                <a:solidFill>
                  <a:schemeClr val="bg2"/>
                </a:solidFill>
              </a:rPr>
              <a:t>Analysts</a:t>
            </a:r>
            <a:endParaRPr lang="en-US" dirty="0">
              <a:solidFill>
                <a:schemeClr val="bg2"/>
              </a:solidFill>
            </a:endParaRPr>
          </a:p>
        </p:txBody>
      </p:sp>
      <p:sp>
        <p:nvSpPr>
          <p:cNvPr id="42" name="TextBox 41"/>
          <p:cNvSpPr txBox="1"/>
          <p:nvPr/>
        </p:nvSpPr>
        <p:spPr>
          <a:xfrm>
            <a:off x="1001549" y="2389401"/>
            <a:ext cx="1295434" cy="646331"/>
          </a:xfrm>
          <a:prstGeom prst="rect">
            <a:avLst/>
          </a:prstGeom>
          <a:noFill/>
        </p:spPr>
        <p:txBody>
          <a:bodyPr wrap="none" rtlCol="0">
            <a:spAutoFit/>
          </a:bodyPr>
          <a:lstStyle/>
          <a:p>
            <a:pPr algn="r"/>
            <a:r>
              <a:rPr lang="en-US" dirty="0" smtClean="0">
                <a:solidFill>
                  <a:schemeClr val="bg2"/>
                </a:solidFill>
              </a:rPr>
              <a:t>Data</a:t>
            </a:r>
          </a:p>
          <a:p>
            <a:pPr algn="r"/>
            <a:r>
              <a:rPr lang="en-US" dirty="0" smtClean="0">
                <a:solidFill>
                  <a:schemeClr val="bg2"/>
                </a:solidFill>
              </a:rPr>
              <a:t>Scientists</a:t>
            </a:r>
            <a:endParaRPr lang="en-US" dirty="0">
              <a:solidFill>
                <a:schemeClr val="bg2"/>
              </a:solidFill>
            </a:endParaRPr>
          </a:p>
        </p:txBody>
      </p:sp>
      <p:pic>
        <p:nvPicPr>
          <p:cNvPr id="17" name="Picture 16" descr="Boxshot-PPT-CH.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30772" y="2114110"/>
            <a:ext cx="1210340" cy="1410309"/>
          </a:xfrm>
          <a:prstGeom prst="rect">
            <a:avLst/>
          </a:prstGeom>
        </p:spPr>
      </p:pic>
      <p:pic>
        <p:nvPicPr>
          <p:cNvPr id="20" name="Picture 22" descr="avatars_female.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5852398" y="2152937"/>
            <a:ext cx="797639" cy="7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2" descr="avatars_female.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5725656" y="2334031"/>
            <a:ext cx="797639" cy="7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2" descr="avatars_female.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5598914" y="2515125"/>
            <a:ext cx="797639" cy="7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avatars_female.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5472172" y="2696219"/>
            <a:ext cx="797639" cy="70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avatars_itmgr.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2450735" y="2345970"/>
            <a:ext cx="804143" cy="70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avatars_itmgr.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2619065" y="2462930"/>
            <a:ext cx="804143" cy="70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avatars_male.png"/>
          <p:cNvPicPr>
            <a:picLocks/>
          </p:cNvPicPr>
          <p:nvPr/>
        </p:nvPicPr>
        <p:blipFill rotWithShape="1">
          <a:blip r:embed="rId7" cstate="email">
            <a:extLst>
              <a:ext uri="{28A0092B-C50C-407E-A947-70E740481C1C}">
                <a14:useLocalDpi xmlns:a14="http://schemas.microsoft.com/office/drawing/2010/main"/>
              </a:ext>
            </a:extLst>
          </a:blip>
          <a:srcRect/>
          <a:stretch/>
        </p:blipFill>
        <p:spPr bwMode="auto">
          <a:xfrm>
            <a:off x="4019556" y="3914150"/>
            <a:ext cx="813732" cy="70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6834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Greenplum Chorus Makes It Possible</a:t>
            </a:r>
            <a:endParaRPr lang="en-US" dirty="0"/>
          </a:p>
        </p:txBody>
      </p:sp>
      <p:pic>
        <p:nvPicPr>
          <p:cNvPr id="6" name="Picture 5" descr="Boxshot-PPT-CH.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63847" y="1082377"/>
            <a:ext cx="2686887" cy="3130807"/>
          </a:xfrm>
          <a:prstGeom prst="rect">
            <a:avLst/>
          </a:prstGeom>
        </p:spPr>
      </p:pic>
      <p:grpSp>
        <p:nvGrpSpPr>
          <p:cNvPr id="11" name="Group 10"/>
          <p:cNvGrpSpPr>
            <a:grpSpLocks noChangeAspect="1"/>
          </p:cNvGrpSpPr>
          <p:nvPr/>
        </p:nvGrpSpPr>
        <p:grpSpPr>
          <a:xfrm>
            <a:off x="184069" y="741256"/>
            <a:ext cx="5250176" cy="3813048"/>
            <a:chOff x="2216150" y="1354667"/>
            <a:chExt cx="6504074" cy="4723717"/>
          </a:xfrm>
        </p:grpSpPr>
        <p:sp>
          <p:nvSpPr>
            <p:cNvPr id="12" name="Donut 11"/>
            <p:cNvSpPr/>
            <p:nvPr/>
          </p:nvSpPr>
          <p:spPr>
            <a:xfrm rot="2404816">
              <a:off x="3128339" y="1354667"/>
              <a:ext cx="4723717" cy="4723717"/>
            </a:xfrm>
            <a:prstGeom prst="donut">
              <a:avLst>
                <a:gd name="adj" fmla="val 22843"/>
              </a:avLst>
            </a:prstGeom>
            <a:gradFill flip="none" rotWithShape="1">
              <a:gsLst>
                <a:gs pos="0">
                  <a:schemeClr val="bg1">
                    <a:lumMod val="65000"/>
                  </a:schemeClr>
                </a:gs>
                <a:gs pos="69000">
                  <a:srgbClr val="FFFFFF"/>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000000"/>
                </a:solidFill>
                <a:latin typeface="Verdana"/>
              </a:endParaRPr>
            </a:p>
          </p:txBody>
        </p:sp>
        <p:graphicFrame>
          <p:nvGraphicFramePr>
            <p:cNvPr id="13" name="Diagram 12"/>
            <p:cNvGraphicFramePr/>
            <p:nvPr>
              <p:extLst>
                <p:ext uri="{D42A27DB-BD31-4B8C-83A1-F6EECF244321}">
                  <p14:modId xmlns:p14="http://schemas.microsoft.com/office/powerpoint/2010/main" val="3188231894"/>
                </p:ext>
              </p:extLst>
            </p:nvPr>
          </p:nvGraphicFramePr>
          <p:xfrm>
            <a:off x="2216150" y="1537495"/>
            <a:ext cx="6504074" cy="4336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32"/>
            <p:cNvSpPr>
              <a:spLocks noChangeArrowheads="1"/>
            </p:cNvSpPr>
            <p:nvPr/>
          </p:nvSpPr>
          <p:spPr bwMode="auto">
            <a:xfrm>
              <a:off x="4730750" y="4242731"/>
              <a:ext cx="1538027" cy="3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p>
              <a:pPr algn="ctr" defTabSz="914400"/>
              <a:r>
                <a:rPr lang="en-US" sz="1100" b="1" dirty="0">
                  <a:solidFill>
                    <a:srgbClr val="4D4D4D"/>
                  </a:solidFill>
                  <a:latin typeface="Verdana"/>
                  <a:cs typeface="Verdana"/>
                </a:rPr>
                <a:t>Collaboration</a:t>
              </a:r>
            </a:p>
          </p:txBody>
        </p:sp>
        <p:pic>
          <p:nvPicPr>
            <p:cNvPr id="15" name="Picture 14" descr="stock-illustration-12546447-internet-web-icon-set.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79587" y="2892401"/>
              <a:ext cx="1591872" cy="1591872"/>
            </a:xfrm>
            <a:prstGeom prst="rect">
              <a:avLst/>
            </a:prstGeom>
          </p:spPr>
        </p:pic>
      </p:grpSp>
    </p:spTree>
    <p:extLst>
      <p:ext uri="{BB962C8B-B14F-4D97-AF65-F5344CB8AC3E}">
        <p14:creationId xmlns:p14="http://schemas.microsoft.com/office/powerpoint/2010/main" val="30550923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11609" y="2722423"/>
            <a:ext cx="7935919" cy="147587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1609" y="1199032"/>
            <a:ext cx="7922731" cy="147587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11610" y="2978022"/>
            <a:ext cx="4226149" cy="923330"/>
          </a:xfrm>
          <a:prstGeom prst="rect">
            <a:avLst/>
          </a:prstGeom>
          <a:noFill/>
        </p:spPr>
        <p:txBody>
          <a:bodyPr wrap="none" rtlCol="0">
            <a:spAutoFit/>
          </a:bodyPr>
          <a:lstStyle/>
          <a:p>
            <a:r>
              <a:rPr lang="en-US" dirty="0" smtClean="0">
                <a:solidFill>
                  <a:srgbClr val="4D4D4D"/>
                </a:solidFill>
              </a:rPr>
              <a:t>Structured &amp; Unstructured Data</a:t>
            </a:r>
          </a:p>
          <a:p>
            <a:r>
              <a:rPr lang="en-US" dirty="0" smtClean="0">
                <a:solidFill>
                  <a:srgbClr val="4D4D4D"/>
                </a:solidFill>
              </a:rPr>
              <a:t>Analyze Petabytes Of Current Data</a:t>
            </a:r>
            <a:endParaRPr lang="en-US" dirty="0">
              <a:solidFill>
                <a:srgbClr val="4D4D4D"/>
              </a:solidFill>
            </a:endParaRPr>
          </a:p>
          <a:p>
            <a:r>
              <a:rPr lang="en-US" dirty="0" smtClean="0">
                <a:solidFill>
                  <a:srgbClr val="4D4D4D"/>
                </a:solidFill>
              </a:rPr>
              <a:t>Virtual, Scale Out Architecture</a:t>
            </a:r>
          </a:p>
        </p:txBody>
      </p:sp>
      <p:sp>
        <p:nvSpPr>
          <p:cNvPr id="20" name="TextBox 19"/>
          <p:cNvSpPr txBox="1"/>
          <p:nvPr/>
        </p:nvSpPr>
        <p:spPr>
          <a:xfrm>
            <a:off x="311610" y="1507026"/>
            <a:ext cx="4445147" cy="923330"/>
          </a:xfrm>
          <a:prstGeom prst="rect">
            <a:avLst/>
          </a:prstGeom>
          <a:noFill/>
        </p:spPr>
        <p:txBody>
          <a:bodyPr wrap="none" rtlCol="0">
            <a:spAutoFit/>
          </a:bodyPr>
          <a:lstStyle/>
          <a:p>
            <a:r>
              <a:rPr lang="en-US" dirty="0" smtClean="0">
                <a:solidFill>
                  <a:srgbClr val="4D4D4D"/>
                </a:solidFill>
              </a:rPr>
              <a:t>Self-Service</a:t>
            </a:r>
          </a:p>
          <a:p>
            <a:r>
              <a:rPr lang="en-US" dirty="0" smtClean="0">
                <a:solidFill>
                  <a:srgbClr val="4D4D4D"/>
                </a:solidFill>
              </a:rPr>
              <a:t>Iterative, Agile</a:t>
            </a:r>
          </a:p>
          <a:p>
            <a:r>
              <a:rPr lang="en-US" dirty="0" smtClean="0">
                <a:solidFill>
                  <a:srgbClr val="4D4D4D"/>
                </a:solidFill>
              </a:rPr>
              <a:t>Transparent, Real-time Collaboration</a:t>
            </a:r>
            <a:endParaRPr lang="en-US" dirty="0">
              <a:solidFill>
                <a:srgbClr val="4D4D4D"/>
              </a:solidFill>
            </a:endParaRPr>
          </a:p>
        </p:txBody>
      </p:sp>
      <p:sp>
        <p:nvSpPr>
          <p:cNvPr id="2" name="Title 1"/>
          <p:cNvSpPr>
            <a:spLocks noGrp="1"/>
          </p:cNvSpPr>
          <p:nvPr>
            <p:ph type="title"/>
          </p:nvPr>
        </p:nvSpPr>
        <p:spPr>
          <a:xfrm>
            <a:off x="366713" y="325438"/>
            <a:ext cx="8396287" cy="460375"/>
          </a:xfrm>
        </p:spPr>
        <p:txBody>
          <a:bodyPr/>
          <a:lstStyle/>
          <a:p>
            <a:r>
              <a:rPr lang="en-US" dirty="0" smtClean="0"/>
              <a:t>EMC Greenplum Delivers Agile Analytics</a:t>
            </a:r>
            <a:endParaRPr lang="en-US" dirty="0"/>
          </a:p>
        </p:txBody>
      </p:sp>
      <p:pic>
        <p:nvPicPr>
          <p:cNvPr id="62" name="Picture 61" descr="Boxshot-PPT-CH.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44304" y="1350837"/>
            <a:ext cx="1070410" cy="1247260"/>
          </a:xfrm>
          <a:prstGeom prst="rect">
            <a:avLst/>
          </a:prstGeom>
        </p:spPr>
      </p:pic>
      <p:pic>
        <p:nvPicPr>
          <p:cNvPr id="63" name="Picture 62" descr="Boxshot-PPT-DB.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68186" y="2821766"/>
            <a:ext cx="1106984" cy="1289877"/>
          </a:xfrm>
          <a:prstGeom prst="rect">
            <a:avLst/>
          </a:prstGeom>
        </p:spPr>
      </p:pic>
      <p:pic>
        <p:nvPicPr>
          <p:cNvPr id="64" name="Picture 63" descr="Boxshot-PPT-H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49190" y="2808939"/>
            <a:ext cx="1106984" cy="1289877"/>
          </a:xfrm>
          <a:prstGeom prst="rect">
            <a:avLst/>
          </a:prstGeom>
        </p:spPr>
      </p:pic>
    </p:spTree>
    <p:extLst>
      <p:ext uri="{BB962C8B-B14F-4D97-AF65-F5344CB8AC3E}">
        <p14:creationId xmlns:p14="http://schemas.microsoft.com/office/powerpoint/2010/main" val="1797400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11609" y="2722423"/>
            <a:ext cx="7935919" cy="147587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1609" y="1199032"/>
            <a:ext cx="7922731" cy="147587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11610" y="2978022"/>
            <a:ext cx="4226149" cy="923330"/>
          </a:xfrm>
          <a:prstGeom prst="rect">
            <a:avLst/>
          </a:prstGeom>
          <a:noFill/>
        </p:spPr>
        <p:txBody>
          <a:bodyPr wrap="none" rtlCol="0">
            <a:spAutoFit/>
          </a:bodyPr>
          <a:lstStyle/>
          <a:p>
            <a:r>
              <a:rPr lang="en-US" dirty="0" smtClean="0">
                <a:solidFill>
                  <a:srgbClr val="4D4D4D"/>
                </a:solidFill>
              </a:rPr>
              <a:t>Structured &amp; Unstructured Data</a:t>
            </a:r>
          </a:p>
          <a:p>
            <a:r>
              <a:rPr lang="en-US" dirty="0" smtClean="0">
                <a:solidFill>
                  <a:srgbClr val="4D4D4D"/>
                </a:solidFill>
              </a:rPr>
              <a:t>Analyze Petabytes Of Current Data</a:t>
            </a:r>
            <a:endParaRPr lang="en-US" dirty="0">
              <a:solidFill>
                <a:srgbClr val="4D4D4D"/>
              </a:solidFill>
            </a:endParaRPr>
          </a:p>
          <a:p>
            <a:r>
              <a:rPr lang="en-US" dirty="0" smtClean="0">
                <a:solidFill>
                  <a:srgbClr val="4D4D4D"/>
                </a:solidFill>
              </a:rPr>
              <a:t>Virtual, Scale Out Architecture</a:t>
            </a:r>
          </a:p>
        </p:txBody>
      </p:sp>
      <p:sp>
        <p:nvSpPr>
          <p:cNvPr id="21" name="TextBox 20"/>
          <p:cNvSpPr txBox="1"/>
          <p:nvPr/>
        </p:nvSpPr>
        <p:spPr>
          <a:xfrm>
            <a:off x="311610" y="1507026"/>
            <a:ext cx="4445147" cy="923330"/>
          </a:xfrm>
          <a:prstGeom prst="rect">
            <a:avLst/>
          </a:prstGeom>
          <a:noFill/>
        </p:spPr>
        <p:txBody>
          <a:bodyPr wrap="none" rtlCol="0">
            <a:spAutoFit/>
          </a:bodyPr>
          <a:lstStyle/>
          <a:p>
            <a:r>
              <a:rPr lang="en-US" dirty="0" smtClean="0">
                <a:solidFill>
                  <a:srgbClr val="4D4D4D"/>
                </a:solidFill>
              </a:rPr>
              <a:t>Self-Service</a:t>
            </a:r>
          </a:p>
          <a:p>
            <a:r>
              <a:rPr lang="en-US" dirty="0" smtClean="0">
                <a:solidFill>
                  <a:srgbClr val="4D4D4D"/>
                </a:solidFill>
              </a:rPr>
              <a:t>Iterative, Agile</a:t>
            </a:r>
          </a:p>
          <a:p>
            <a:r>
              <a:rPr lang="en-US" dirty="0" smtClean="0">
                <a:solidFill>
                  <a:srgbClr val="4D4D4D"/>
                </a:solidFill>
              </a:rPr>
              <a:t>Transparent, Real-time Collaboration</a:t>
            </a:r>
            <a:endParaRPr lang="en-US" dirty="0">
              <a:solidFill>
                <a:srgbClr val="4D4D4D"/>
              </a:solidFill>
            </a:endParaRPr>
          </a:p>
        </p:txBody>
      </p:sp>
      <p:sp>
        <p:nvSpPr>
          <p:cNvPr id="2" name="Title 1"/>
          <p:cNvSpPr>
            <a:spLocks noGrp="1"/>
          </p:cNvSpPr>
          <p:nvPr>
            <p:ph type="title"/>
          </p:nvPr>
        </p:nvSpPr>
        <p:spPr/>
        <p:txBody>
          <a:bodyPr/>
          <a:lstStyle/>
          <a:p>
            <a:r>
              <a:rPr lang="en-US" dirty="0" smtClean="0"/>
              <a:t>In A Single Unified Analytics Platform</a:t>
            </a:r>
            <a:endParaRPr lang="en-US" dirty="0"/>
          </a:p>
        </p:txBody>
      </p:sp>
      <p:pic>
        <p:nvPicPr>
          <p:cNvPr id="15" name="Picture 14" descr="Boxshot-PPT-UAP.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80177" y="1029824"/>
            <a:ext cx="2881391" cy="3357448"/>
          </a:xfrm>
          <a:prstGeom prst="rect">
            <a:avLst/>
          </a:prstGeom>
        </p:spPr>
      </p:pic>
    </p:spTree>
    <p:extLst>
      <p:ext uri="{BB962C8B-B14F-4D97-AF65-F5344CB8AC3E}">
        <p14:creationId xmlns:p14="http://schemas.microsoft.com/office/powerpoint/2010/main" val="25849960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42180" y="887875"/>
            <a:ext cx="8782819" cy="3152687"/>
          </a:xfrm>
          <a:prstGeom prst="rect">
            <a:avLst/>
          </a:prstGeom>
          <a:gradFill flip="none" rotWithShape="1">
            <a:gsLst>
              <a:gs pos="0">
                <a:schemeClr val="accent1">
                  <a:lumMod val="60000"/>
                  <a:lumOff val="40000"/>
                  <a:alpha val="35000"/>
                </a:schemeClr>
              </a:gs>
              <a:gs pos="100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gray">
          <a:xfrm>
            <a:off x="650735" y="884124"/>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All Data</a:t>
            </a:r>
            <a:br>
              <a:rPr lang="en-US" sz="1400" dirty="0" smtClean="0">
                <a:solidFill>
                  <a:srgbClr val="5F5F5F"/>
                </a:solidFill>
                <a:cs typeface="Arial Unicode MS" pitchFamily="34" charset="-128"/>
              </a:rPr>
            </a:br>
            <a:r>
              <a:rPr lang="en-US" sz="1400" dirty="0" smtClean="0">
                <a:solidFill>
                  <a:srgbClr val="5F5F5F"/>
                </a:solidFill>
                <a:cs typeface="Arial Unicode MS" pitchFamily="34" charset="-128"/>
              </a:rPr>
              <a:t>Faster Answers</a:t>
            </a:r>
          </a:p>
          <a:p>
            <a:pPr lvl="0" defTabSz="457177">
              <a:defRPr/>
            </a:pPr>
            <a:r>
              <a:rPr lang="en-US" sz="1400" dirty="0" smtClean="0">
                <a:solidFill>
                  <a:srgbClr val="5F5F5F"/>
                </a:solidFill>
                <a:cs typeface="Arial Unicode MS" pitchFamily="34" charset="-128"/>
              </a:rPr>
              <a:t>Elastic &amp; Scalable</a:t>
            </a:r>
          </a:p>
        </p:txBody>
      </p:sp>
      <p:sp>
        <p:nvSpPr>
          <p:cNvPr id="40" name="TextBox 39"/>
          <p:cNvSpPr txBox="1"/>
          <p:nvPr/>
        </p:nvSpPr>
        <p:spPr>
          <a:xfrm>
            <a:off x="159809" y="681718"/>
            <a:ext cx="722749" cy="1107996"/>
          </a:xfrm>
          <a:prstGeom prst="rect">
            <a:avLst/>
          </a:prstGeom>
          <a:noFill/>
        </p:spPr>
        <p:txBody>
          <a:bodyPr wrap="none" rtlCol="0">
            <a:spAutoFit/>
          </a:bodyPr>
          <a:lstStyle/>
          <a:p>
            <a:r>
              <a:rPr lang="en-US" sz="6600" dirty="0" smtClean="0">
                <a:solidFill>
                  <a:schemeClr val="tx2"/>
                </a:solidFill>
              </a:rPr>
              <a:t>1</a:t>
            </a:r>
            <a:endParaRPr lang="en-US" sz="6600" dirty="0">
              <a:solidFill>
                <a:schemeClr val="tx2"/>
              </a:solidFill>
            </a:endParaRPr>
          </a:p>
        </p:txBody>
      </p:sp>
      <p:sp>
        <p:nvSpPr>
          <p:cNvPr id="2" name="Title 1"/>
          <p:cNvSpPr>
            <a:spLocks noGrp="1"/>
          </p:cNvSpPr>
          <p:nvPr>
            <p:ph type="title"/>
          </p:nvPr>
        </p:nvSpPr>
        <p:spPr/>
        <p:txBody>
          <a:bodyPr/>
          <a:lstStyle/>
          <a:p>
            <a:r>
              <a:rPr lang="en-US" dirty="0" smtClean="0">
                <a:latin typeface="+mn-lt"/>
              </a:rPr>
              <a:t>The Journey To Big Data</a:t>
            </a:r>
            <a:endParaRPr lang="en-US" dirty="0">
              <a:latin typeface="+mn-lt"/>
            </a:endParaRPr>
          </a:p>
        </p:txBody>
      </p:sp>
      <p:sp>
        <p:nvSpPr>
          <p:cNvPr id="21" name="TextBox 20"/>
          <p:cNvSpPr txBox="1"/>
          <p:nvPr/>
        </p:nvSpPr>
        <p:spPr>
          <a:xfrm>
            <a:off x="3143745" y="669068"/>
            <a:ext cx="722749" cy="1107996"/>
          </a:xfrm>
          <a:prstGeom prst="rect">
            <a:avLst/>
          </a:prstGeom>
          <a:noFill/>
        </p:spPr>
        <p:txBody>
          <a:bodyPr wrap="none" rtlCol="0">
            <a:spAutoFit/>
          </a:bodyPr>
          <a:lstStyle/>
          <a:p>
            <a:r>
              <a:rPr lang="en-US" sz="6600" dirty="0">
                <a:solidFill>
                  <a:schemeClr val="tx2"/>
                </a:solidFill>
              </a:rPr>
              <a:t>2</a:t>
            </a:r>
          </a:p>
        </p:txBody>
      </p:sp>
      <p:sp>
        <p:nvSpPr>
          <p:cNvPr id="22" name="Rectangle 21"/>
          <p:cNvSpPr/>
          <p:nvPr/>
        </p:nvSpPr>
        <p:spPr bwMode="gray">
          <a:xfrm>
            <a:off x="3729054" y="874872"/>
            <a:ext cx="2207589" cy="738664"/>
          </a:xfrm>
          <a:prstGeom prst="rect">
            <a:avLst/>
          </a:prstGeom>
        </p:spPr>
        <p:txBody>
          <a:bodyPr wrap="square" anchor="ctr">
            <a:spAutoFit/>
          </a:bodyPr>
          <a:lstStyle/>
          <a:p>
            <a:pPr lvl="0" defTabSz="457177">
              <a:defRPr/>
            </a:pPr>
            <a:r>
              <a:rPr lang="en-US" sz="1400" dirty="0">
                <a:solidFill>
                  <a:srgbClr val="5F5F5F"/>
                </a:solidFill>
                <a:cs typeface="Arial Unicode MS" pitchFamily="34" charset="-128"/>
              </a:rPr>
              <a:t>Data </a:t>
            </a:r>
            <a:r>
              <a:rPr lang="en-US" sz="1400" dirty="0" smtClean="0">
                <a:solidFill>
                  <a:srgbClr val="5F5F5F"/>
                </a:solidFill>
                <a:cs typeface="Arial Unicode MS" pitchFamily="34" charset="-128"/>
              </a:rPr>
              <a:t>Science </a:t>
            </a:r>
            <a:r>
              <a:rPr lang="en-US" sz="1400" dirty="0">
                <a:solidFill>
                  <a:srgbClr val="5F5F5F"/>
                </a:solidFill>
                <a:cs typeface="Arial Unicode MS" pitchFamily="34" charset="-128"/>
              </a:rPr>
              <a:t/>
            </a:r>
            <a:br>
              <a:rPr lang="en-US" sz="1400" dirty="0">
                <a:solidFill>
                  <a:srgbClr val="5F5F5F"/>
                </a:solidFill>
                <a:cs typeface="Arial Unicode MS" pitchFamily="34" charset="-128"/>
              </a:rPr>
            </a:br>
            <a:r>
              <a:rPr lang="en-US" sz="1400" dirty="0">
                <a:solidFill>
                  <a:srgbClr val="5F5F5F"/>
                </a:solidFill>
                <a:cs typeface="Arial Unicode MS" pitchFamily="34" charset="-128"/>
              </a:rPr>
              <a:t>Collaboration</a:t>
            </a:r>
          </a:p>
          <a:p>
            <a:pPr lvl="0" defTabSz="457177">
              <a:defRPr/>
            </a:pPr>
            <a:r>
              <a:rPr lang="en-US" sz="1400" dirty="0" smtClean="0">
                <a:solidFill>
                  <a:srgbClr val="5F5F5F"/>
                </a:solidFill>
                <a:cs typeface="Arial Unicode MS" pitchFamily="34" charset="-128"/>
              </a:rPr>
              <a:t>Self-Service</a:t>
            </a:r>
            <a:endParaRPr lang="en-US" sz="1400" dirty="0">
              <a:solidFill>
                <a:srgbClr val="5F5F5F"/>
              </a:solidFill>
              <a:cs typeface="Arial Unicode MS" pitchFamily="34" charset="-128"/>
            </a:endParaRPr>
          </a:p>
        </p:txBody>
      </p:sp>
      <p:sp>
        <p:nvSpPr>
          <p:cNvPr id="23" name="Rectangle 3"/>
          <p:cNvSpPr>
            <a:spLocks noChangeArrowheads="1"/>
          </p:cNvSpPr>
          <p:nvPr/>
        </p:nvSpPr>
        <p:spPr bwMode="gray">
          <a:xfrm>
            <a:off x="3355524" y="4146341"/>
            <a:ext cx="3072384"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Agile Analytics</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People  &amp; Productivity Focus</a:t>
            </a:r>
          </a:p>
        </p:txBody>
      </p:sp>
      <p:sp>
        <p:nvSpPr>
          <p:cNvPr id="24" name="Pentagon 23"/>
          <p:cNvSpPr/>
          <p:nvPr/>
        </p:nvSpPr>
        <p:spPr bwMode="gray">
          <a:xfrm rot="16200000">
            <a:off x="4104912" y="1437662"/>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grpSp>
        <p:nvGrpSpPr>
          <p:cNvPr id="3" name="Group 24"/>
          <p:cNvGrpSpPr/>
          <p:nvPr/>
        </p:nvGrpSpPr>
        <p:grpSpPr>
          <a:xfrm>
            <a:off x="3308098" y="2295208"/>
            <a:ext cx="3189988" cy="1170802"/>
            <a:chOff x="229297" y="2189368"/>
            <a:chExt cx="3189988" cy="1170802"/>
          </a:xfrm>
        </p:grpSpPr>
        <p:sp>
          <p:nvSpPr>
            <p:cNvPr id="26" name="Rectangle 25"/>
            <p:cNvSpPr/>
            <p:nvPr/>
          </p:nvSpPr>
          <p:spPr>
            <a:xfrm>
              <a:off x="229297" y="2866394"/>
              <a:ext cx="3180779" cy="4937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27" name="Picture 26" descr="\\MV-FS\Projects\EMC\resources\EMC_icons_070910\unapproved\png\avatars_female.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674226" y="2517540"/>
              <a:ext cx="574703"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2" descr="avatars_female.png"/>
            <p:cNvPicPr>
              <a:picLocks/>
            </p:cNvPicPr>
            <p:nvPr/>
          </p:nvPicPr>
          <p:blipFill rotWithShape="1">
            <a:blip r:embed="rId4" cstate="email">
              <a:extLst>
                <a:ext uri="{28A0092B-C50C-407E-A947-70E740481C1C}">
                  <a14:useLocalDpi xmlns:a14="http://schemas.microsoft.com/office/drawing/2010/main"/>
                </a:ext>
              </a:extLst>
            </a:blip>
            <a:srcRect/>
            <a:stretch/>
          </p:blipFill>
          <p:spPr bwMode="auto">
            <a:xfrm>
              <a:off x="943987" y="2517540"/>
              <a:ext cx="572851" cy="50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descr="avatars_exec.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1523598" y="2517540"/>
              <a:ext cx="573341" cy="49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avatars_male.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2096939" y="2517540"/>
              <a:ext cx="571408" cy="49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avatars_itmgr.png"/>
            <p:cNvPicPr>
              <a:picLocks/>
            </p:cNvPicPr>
            <p:nvPr/>
          </p:nvPicPr>
          <p:blipFill rotWithShape="1">
            <a:blip r:embed="rId7" cstate="email">
              <a:extLst>
                <a:ext uri="{28A0092B-C50C-407E-A947-70E740481C1C}">
                  <a14:useLocalDpi xmlns:a14="http://schemas.microsoft.com/office/drawing/2010/main"/>
                </a:ext>
              </a:extLst>
            </a:blip>
            <a:srcRect/>
            <a:stretch/>
          </p:blipFill>
          <p:spPr bwMode="auto">
            <a:xfrm>
              <a:off x="366713" y="2517540"/>
              <a:ext cx="571395" cy="5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267918" y="2979078"/>
              <a:ext cx="3151367" cy="323165"/>
            </a:xfrm>
            <a:prstGeom prst="rect">
              <a:avLst/>
            </a:prstGeom>
          </p:spPr>
          <p:txBody>
            <a:bodyPr wrap="none" anchor="b">
              <a:spAutoFit/>
            </a:bodyPr>
            <a:lstStyle/>
            <a:p>
              <a:pPr algn="ctr"/>
              <a:r>
                <a:rPr lang="en-US" sz="1500" dirty="0" smtClean="0">
                  <a:solidFill>
                    <a:schemeClr val="bg1"/>
                  </a:solidFill>
                </a:rPr>
                <a:t>Analytic Productivity Platform</a:t>
              </a:r>
              <a:endParaRPr lang="en-US" sz="1500" dirty="0">
                <a:solidFill>
                  <a:schemeClr val="bg1"/>
                </a:solidFill>
              </a:endParaRPr>
            </a:p>
          </p:txBody>
        </p:sp>
        <p:sp>
          <p:nvSpPr>
            <p:cNvPr id="34" name="TextBox 33"/>
            <p:cNvSpPr txBox="1"/>
            <p:nvPr/>
          </p:nvSpPr>
          <p:spPr>
            <a:xfrm>
              <a:off x="411561" y="2189368"/>
              <a:ext cx="2794436" cy="369332"/>
            </a:xfrm>
            <a:prstGeom prst="rect">
              <a:avLst/>
            </a:prstGeom>
            <a:noFill/>
          </p:spPr>
          <p:txBody>
            <a:bodyPr wrap="square" rtlCol="0">
              <a:spAutoFit/>
            </a:bodyPr>
            <a:lstStyle/>
            <a:p>
              <a:pPr algn="ctr"/>
              <a:r>
                <a:rPr lang="en-US" dirty="0" smtClean="0">
                  <a:solidFill>
                    <a:schemeClr val="tx2"/>
                  </a:solidFill>
                </a:rPr>
                <a:t>Agile Process &amp; Tools</a:t>
              </a:r>
              <a:endParaRPr lang="en-US" dirty="0">
                <a:solidFill>
                  <a:schemeClr val="tx2"/>
                </a:solidFill>
              </a:endParaRPr>
            </a:p>
          </p:txBody>
        </p:sp>
      </p:grpSp>
      <p:grpSp>
        <p:nvGrpSpPr>
          <p:cNvPr id="9" name="Group 8"/>
          <p:cNvGrpSpPr/>
          <p:nvPr/>
        </p:nvGrpSpPr>
        <p:grpSpPr>
          <a:xfrm>
            <a:off x="6192222" y="648072"/>
            <a:ext cx="3180779" cy="3940691"/>
            <a:chOff x="6192222" y="648072"/>
            <a:chExt cx="3180779" cy="3940691"/>
          </a:xfrm>
        </p:grpSpPr>
        <p:sp>
          <p:nvSpPr>
            <p:cNvPr id="35" name="TextBox 34"/>
            <p:cNvSpPr txBox="1"/>
            <p:nvPr/>
          </p:nvSpPr>
          <p:spPr>
            <a:xfrm>
              <a:off x="6488877" y="648072"/>
              <a:ext cx="722749" cy="1107996"/>
            </a:xfrm>
            <a:prstGeom prst="rect">
              <a:avLst/>
            </a:prstGeom>
            <a:noFill/>
          </p:spPr>
          <p:txBody>
            <a:bodyPr wrap="none" rtlCol="0">
              <a:spAutoFit/>
            </a:bodyPr>
            <a:lstStyle/>
            <a:p>
              <a:r>
                <a:rPr lang="en-US" sz="6600" dirty="0" smtClean="0">
                  <a:solidFill>
                    <a:schemeClr val="tx2"/>
                  </a:solidFill>
                </a:rPr>
                <a:t>3</a:t>
              </a:r>
              <a:endParaRPr lang="en-US" sz="6600" dirty="0">
                <a:solidFill>
                  <a:schemeClr val="tx2"/>
                </a:solidFill>
              </a:endParaRPr>
            </a:p>
          </p:txBody>
        </p:sp>
        <p:sp>
          <p:nvSpPr>
            <p:cNvPr id="36" name="Rectangle 35"/>
            <p:cNvSpPr/>
            <p:nvPr/>
          </p:nvSpPr>
          <p:spPr bwMode="gray">
            <a:xfrm>
              <a:off x="7051253" y="845632"/>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Real Time Decisions</a:t>
              </a:r>
            </a:p>
            <a:p>
              <a:pPr lvl="0" defTabSz="457177">
                <a:defRPr/>
              </a:pPr>
              <a:r>
                <a:rPr lang="en-US" sz="1400" dirty="0" smtClean="0">
                  <a:solidFill>
                    <a:srgbClr val="5F5F5F"/>
                  </a:solidFill>
                  <a:cs typeface="Arial Unicode MS" pitchFamily="34" charset="-128"/>
                </a:rPr>
                <a:t>New Applications</a:t>
              </a:r>
            </a:p>
            <a:p>
              <a:pPr lvl="0" defTabSz="457177">
                <a:defRPr/>
              </a:pPr>
              <a:r>
                <a:rPr lang="en-US" sz="1400" dirty="0" smtClean="0">
                  <a:solidFill>
                    <a:srgbClr val="5F5F5F"/>
                  </a:solidFill>
                  <a:cs typeface="Arial Unicode MS" pitchFamily="34" charset="-128"/>
                </a:rPr>
                <a:t>Data Monetization</a:t>
              </a:r>
              <a:endParaRPr lang="en-US" sz="1400" dirty="0">
                <a:solidFill>
                  <a:srgbClr val="5F5F5F"/>
                </a:solidFill>
                <a:cs typeface="Arial Unicode MS" pitchFamily="34" charset="-128"/>
              </a:endParaRPr>
            </a:p>
          </p:txBody>
        </p:sp>
        <p:sp>
          <p:nvSpPr>
            <p:cNvPr id="42" name="Pentagon 41"/>
            <p:cNvSpPr/>
            <p:nvPr/>
          </p:nvSpPr>
          <p:spPr bwMode="gray">
            <a:xfrm rot="16200000">
              <a:off x="7019377" y="1145177"/>
              <a:ext cx="1594125" cy="2655125"/>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43" name="Rectangle 3"/>
            <p:cNvSpPr>
              <a:spLocks noChangeArrowheads="1"/>
            </p:cNvSpPr>
            <p:nvPr/>
          </p:nvSpPr>
          <p:spPr bwMode="gray">
            <a:xfrm>
              <a:off x="6488877" y="4136096"/>
              <a:ext cx="2584575"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Predictive Enterprise</a:t>
              </a:r>
              <a:r>
                <a:rPr lang="en-US" dirty="0" smtClean="0">
                  <a:solidFill>
                    <a:schemeClr val="tx2"/>
                  </a:solidFill>
                  <a:cs typeface="Arial Unicode MS" pitchFamily="34" charset="-128"/>
                </a:rPr>
                <a:t/>
              </a:r>
              <a:br>
                <a:rPr lang="en-US" dirty="0" smtClean="0">
                  <a:solidFill>
                    <a:schemeClr val="tx2"/>
                  </a:solidFill>
                  <a:cs typeface="Arial Unicode MS" pitchFamily="34" charset="-128"/>
                </a:rPr>
              </a:br>
              <a:r>
                <a:rPr lang="en-US" sz="1200" dirty="0" smtClean="0">
                  <a:solidFill>
                    <a:schemeClr val="tx2"/>
                  </a:solidFill>
                  <a:cs typeface="Arial Unicode MS" pitchFamily="34" charset="-128"/>
                </a:rPr>
                <a:t>Application Focus</a:t>
              </a:r>
            </a:p>
          </p:txBody>
        </p:sp>
        <p:grpSp>
          <p:nvGrpSpPr>
            <p:cNvPr id="4" name="Group 43"/>
            <p:cNvGrpSpPr/>
            <p:nvPr/>
          </p:nvGrpSpPr>
          <p:grpSpPr>
            <a:xfrm>
              <a:off x="6192222" y="1784419"/>
              <a:ext cx="3180779" cy="825588"/>
              <a:chOff x="215435" y="1262570"/>
              <a:chExt cx="3180779" cy="825588"/>
            </a:xfrm>
          </p:grpSpPr>
          <p:sp>
            <p:nvSpPr>
              <p:cNvPr id="46" name="Rectangle 45"/>
              <p:cNvSpPr/>
              <p:nvPr/>
            </p:nvSpPr>
            <p:spPr bwMode="gray">
              <a:xfrm>
                <a:off x="780716" y="1866514"/>
                <a:ext cx="1968952" cy="4571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bwMode="gray">
              <a:xfrm>
                <a:off x="621119" y="1755815"/>
                <a:ext cx="264383" cy="2643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Diamond 47"/>
              <p:cNvSpPr/>
              <p:nvPr/>
            </p:nvSpPr>
            <p:spPr bwMode="gray">
              <a:xfrm>
                <a:off x="1984964" y="1687854"/>
                <a:ext cx="400304" cy="400304"/>
              </a:xfrm>
              <a:prstGeom prst="diamon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200" dirty="0">
                  <a:solidFill>
                    <a:schemeClr val="bg1"/>
                  </a:solidFill>
                </a:endParaRPr>
              </a:p>
            </p:txBody>
          </p:sp>
          <p:sp>
            <p:nvSpPr>
              <p:cNvPr id="49" name="Rectangle 48"/>
              <p:cNvSpPr/>
              <p:nvPr/>
            </p:nvSpPr>
            <p:spPr bwMode="gray">
              <a:xfrm>
                <a:off x="1206299" y="1709172"/>
                <a:ext cx="457868" cy="35766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50" name="Oval 49"/>
              <p:cNvSpPr/>
              <p:nvPr/>
            </p:nvSpPr>
            <p:spPr bwMode="gray">
              <a:xfrm>
                <a:off x="2706066" y="1755815"/>
                <a:ext cx="264383" cy="2643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1" name="TextBox 50"/>
              <p:cNvSpPr txBox="1"/>
              <p:nvPr/>
            </p:nvSpPr>
            <p:spPr>
              <a:xfrm>
                <a:off x="215435" y="1262570"/>
                <a:ext cx="3180779" cy="369332"/>
              </a:xfrm>
              <a:prstGeom prst="rect">
                <a:avLst/>
              </a:prstGeom>
              <a:noFill/>
            </p:spPr>
            <p:txBody>
              <a:bodyPr wrap="square" rtlCol="0">
                <a:spAutoFit/>
              </a:bodyPr>
              <a:lstStyle/>
              <a:p>
                <a:pPr algn="ctr"/>
                <a:r>
                  <a:rPr lang="en-US" dirty="0" smtClean="0">
                    <a:solidFill>
                      <a:schemeClr val="tx2"/>
                    </a:solidFill>
                  </a:rPr>
                  <a:t>Big Data Enabled Apps</a:t>
                </a:r>
                <a:endParaRPr lang="en-US" dirty="0">
                  <a:solidFill>
                    <a:schemeClr val="tx2"/>
                  </a:solidFill>
                </a:endParaRPr>
              </a:p>
            </p:txBody>
          </p:sp>
        </p:grpSp>
      </p:grpSp>
      <p:sp>
        <p:nvSpPr>
          <p:cNvPr id="90" name="Pentagon 89"/>
          <p:cNvSpPr/>
          <p:nvPr/>
        </p:nvSpPr>
        <p:spPr bwMode="gray">
          <a:xfrm rot="16200000">
            <a:off x="975032" y="1889697"/>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41" name="Rectangle 3"/>
          <p:cNvSpPr>
            <a:spLocks noChangeArrowheads="1"/>
          </p:cNvSpPr>
          <p:nvPr/>
        </p:nvSpPr>
        <p:spPr bwMode="gray">
          <a:xfrm>
            <a:off x="242180" y="4136096"/>
            <a:ext cx="3065916"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Big Data Infrastructure</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Technology Focus</a:t>
            </a:r>
          </a:p>
        </p:txBody>
      </p:sp>
      <p:grpSp>
        <p:nvGrpSpPr>
          <p:cNvPr id="5" name="Group 79"/>
          <p:cNvGrpSpPr/>
          <p:nvPr/>
        </p:nvGrpSpPr>
        <p:grpSpPr>
          <a:xfrm>
            <a:off x="385704" y="2978249"/>
            <a:ext cx="2794436" cy="1066670"/>
            <a:chOff x="385704" y="2978249"/>
            <a:chExt cx="2794436" cy="1066670"/>
          </a:xfrm>
        </p:grpSpPr>
        <p:sp>
          <p:nvSpPr>
            <p:cNvPr id="91" name="Rectangle 90"/>
            <p:cNvSpPr/>
            <p:nvPr/>
          </p:nvSpPr>
          <p:spPr>
            <a:xfrm>
              <a:off x="591563" y="2978249"/>
              <a:ext cx="2360706" cy="5036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500" dirty="0">
                <a:solidFill>
                  <a:schemeClr val="tx2"/>
                </a:solidFill>
              </a:endParaRPr>
            </a:p>
          </p:txBody>
        </p:sp>
        <p:sp>
          <p:nvSpPr>
            <p:cNvPr id="94" name="Rectangle 93"/>
            <p:cNvSpPr/>
            <p:nvPr/>
          </p:nvSpPr>
          <p:spPr>
            <a:xfrm>
              <a:off x="616752" y="3051663"/>
              <a:ext cx="2314563" cy="323165"/>
            </a:xfrm>
            <a:prstGeom prst="rect">
              <a:avLst/>
            </a:prstGeom>
          </p:spPr>
          <p:txBody>
            <a:bodyPr wrap="square">
              <a:spAutoFit/>
            </a:bodyPr>
            <a:lstStyle/>
            <a:p>
              <a:pPr algn="ctr">
                <a:defRPr/>
              </a:pPr>
              <a:r>
                <a:rPr lang="en-US" sz="1500" dirty="0" smtClean="0">
                  <a:solidFill>
                    <a:schemeClr val="bg1"/>
                  </a:solidFill>
                </a:rPr>
                <a:t>Analytics Engines</a:t>
              </a:r>
              <a:endParaRPr lang="en-US" sz="1500" dirty="0">
                <a:solidFill>
                  <a:schemeClr val="bg1"/>
                </a:solidFill>
              </a:endParaRPr>
            </a:p>
          </p:txBody>
        </p:sp>
        <p:pic>
          <p:nvPicPr>
            <p:cNvPr id="95"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2263929" y="3596277"/>
              <a:ext cx="800951" cy="448642"/>
            </a:xfrm>
            <a:prstGeom prst="rect">
              <a:avLst/>
            </a:prstGeom>
            <a:noFill/>
            <a:ln w="9525">
              <a:noFill/>
              <a:miter lim="800000"/>
              <a:headEnd/>
              <a:tailEnd/>
            </a:ln>
            <a:effectLst/>
          </p:spPr>
        </p:pic>
        <p:pic>
          <p:nvPicPr>
            <p:cNvPr id="96"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807442" y="3596277"/>
              <a:ext cx="800951" cy="448642"/>
            </a:xfrm>
            <a:prstGeom prst="rect">
              <a:avLst/>
            </a:prstGeom>
            <a:noFill/>
            <a:ln w="9525">
              <a:noFill/>
              <a:miter lim="800000"/>
              <a:headEnd/>
              <a:tailEnd/>
            </a:ln>
            <a:effectLst/>
          </p:spPr>
        </p:pic>
        <p:pic>
          <p:nvPicPr>
            <p:cNvPr id="97"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350955" y="3596277"/>
              <a:ext cx="800951" cy="448642"/>
            </a:xfrm>
            <a:prstGeom prst="rect">
              <a:avLst/>
            </a:prstGeom>
            <a:noFill/>
            <a:ln w="9525">
              <a:noFill/>
              <a:miter lim="800000"/>
              <a:headEnd/>
              <a:tailEnd/>
            </a:ln>
            <a:effectLst/>
          </p:spPr>
        </p:pic>
        <p:pic>
          <p:nvPicPr>
            <p:cNvPr id="98"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894467" y="3596277"/>
              <a:ext cx="800951" cy="448642"/>
            </a:xfrm>
            <a:prstGeom prst="rect">
              <a:avLst/>
            </a:prstGeom>
            <a:noFill/>
            <a:ln w="9525">
              <a:noFill/>
              <a:miter lim="800000"/>
              <a:headEnd/>
              <a:tailEnd/>
            </a:ln>
            <a:effectLst/>
          </p:spPr>
        </p:pic>
        <p:pic>
          <p:nvPicPr>
            <p:cNvPr id="99"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478953" y="3590314"/>
              <a:ext cx="800951" cy="448642"/>
            </a:xfrm>
            <a:prstGeom prst="rect">
              <a:avLst/>
            </a:prstGeom>
            <a:noFill/>
            <a:ln w="9525">
              <a:noFill/>
              <a:miter lim="800000"/>
              <a:headEnd/>
              <a:tailEnd/>
            </a:ln>
            <a:effectLst/>
          </p:spPr>
        </p:pic>
        <p:pic>
          <p:nvPicPr>
            <p:cNvPr id="100"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690472" y="3377049"/>
              <a:ext cx="311202" cy="292342"/>
            </a:xfrm>
            <a:prstGeom prst="rect">
              <a:avLst/>
            </a:prstGeom>
            <a:ln>
              <a:noFill/>
            </a:ln>
            <a:effectLst>
              <a:outerShdw blurRad="50800" dist="38100" dir="2700000" algn="tl" rotWithShape="0">
                <a:prstClr val="black">
                  <a:alpha val="40000"/>
                </a:prstClr>
              </a:outerShdw>
            </a:effectLst>
          </p:spPr>
        </p:pic>
        <p:grpSp>
          <p:nvGrpSpPr>
            <p:cNvPr id="6" name="Group 100"/>
            <p:cNvGrpSpPr/>
            <p:nvPr/>
          </p:nvGrpSpPr>
          <p:grpSpPr>
            <a:xfrm>
              <a:off x="2424707" y="3357261"/>
              <a:ext cx="428654" cy="331919"/>
              <a:chOff x="2427300" y="3422955"/>
              <a:chExt cx="428654" cy="331919"/>
            </a:xfrm>
          </p:grpSpPr>
          <p:sp>
            <p:nvSpPr>
              <p:cNvPr id="123" name="Rectangle 122"/>
              <p:cNvSpPr/>
              <p:nvPr/>
            </p:nvSpPr>
            <p:spPr bwMode="gray">
              <a:xfrm flipH="1">
                <a:off x="2427300"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4" name="Rectangle 123"/>
              <p:cNvSpPr/>
              <p:nvPr/>
            </p:nvSpPr>
            <p:spPr bwMode="gray">
              <a:xfrm flipH="1">
                <a:off x="2551548"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5" name="Rectangle 124"/>
              <p:cNvSpPr/>
              <p:nvPr/>
            </p:nvSpPr>
            <p:spPr bwMode="gray">
              <a:xfrm flipH="1">
                <a:off x="2476112"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6" name="Rectangle 125"/>
              <p:cNvSpPr/>
              <p:nvPr/>
            </p:nvSpPr>
            <p:spPr bwMode="gray">
              <a:xfrm flipH="1">
                <a:off x="2676682"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7" name="Rectangle 126"/>
              <p:cNvSpPr/>
              <p:nvPr/>
            </p:nvSpPr>
            <p:spPr bwMode="gray">
              <a:xfrm flipH="1">
                <a:off x="2601246"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8" name="Rectangle 127"/>
              <p:cNvSpPr/>
              <p:nvPr/>
            </p:nvSpPr>
            <p:spPr bwMode="gray">
              <a:xfrm flipH="1">
                <a:off x="2526697"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9" name="Rectangle 128"/>
              <p:cNvSpPr/>
              <p:nvPr/>
            </p:nvSpPr>
            <p:spPr bwMode="gray">
              <a:xfrm flipH="1">
                <a:off x="2726381"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30" name="Rectangle 129"/>
              <p:cNvSpPr/>
              <p:nvPr/>
            </p:nvSpPr>
            <p:spPr bwMode="gray">
              <a:xfrm flipH="1">
                <a:off x="2651833"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pic>
          <p:nvPicPr>
            <p:cNvPr id="102"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1058955" y="3377049"/>
              <a:ext cx="311202" cy="292342"/>
            </a:xfrm>
            <a:prstGeom prst="rect">
              <a:avLst/>
            </a:prstGeom>
            <a:ln>
              <a:noFill/>
            </a:ln>
            <a:effectLst>
              <a:outerShdw blurRad="50800" dist="38100" dir="2700000" algn="tl" rotWithShape="0">
                <a:prstClr val="black">
                  <a:alpha val="40000"/>
                </a:prstClr>
              </a:outerShdw>
            </a:effectLst>
          </p:spPr>
        </p:pic>
        <p:grpSp>
          <p:nvGrpSpPr>
            <p:cNvPr id="7" name="Group 102"/>
            <p:cNvGrpSpPr/>
            <p:nvPr/>
          </p:nvGrpSpPr>
          <p:grpSpPr>
            <a:xfrm>
              <a:off x="1452838" y="3357261"/>
              <a:ext cx="428654" cy="331919"/>
              <a:chOff x="1455431" y="3422955"/>
              <a:chExt cx="428654" cy="331919"/>
            </a:xfrm>
          </p:grpSpPr>
          <p:sp>
            <p:nvSpPr>
              <p:cNvPr id="115" name="Rectangle 114"/>
              <p:cNvSpPr/>
              <p:nvPr/>
            </p:nvSpPr>
            <p:spPr bwMode="gray">
              <a:xfrm flipH="1">
                <a:off x="1455431"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6" name="Rectangle 115"/>
              <p:cNvSpPr/>
              <p:nvPr/>
            </p:nvSpPr>
            <p:spPr bwMode="gray">
              <a:xfrm flipH="1">
                <a:off x="1579679"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7" name="Rectangle 116"/>
              <p:cNvSpPr/>
              <p:nvPr/>
            </p:nvSpPr>
            <p:spPr bwMode="gray">
              <a:xfrm flipH="1">
                <a:off x="1504243"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8" name="Rectangle 117"/>
              <p:cNvSpPr/>
              <p:nvPr/>
            </p:nvSpPr>
            <p:spPr bwMode="gray">
              <a:xfrm flipH="1">
                <a:off x="1704813"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9" name="Rectangle 118"/>
              <p:cNvSpPr/>
              <p:nvPr/>
            </p:nvSpPr>
            <p:spPr bwMode="gray">
              <a:xfrm flipH="1">
                <a:off x="1629377"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0" name="Rectangle 119"/>
              <p:cNvSpPr/>
              <p:nvPr/>
            </p:nvSpPr>
            <p:spPr bwMode="gray">
              <a:xfrm flipH="1">
                <a:off x="1554828"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1" name="Rectangle 120"/>
              <p:cNvSpPr/>
              <p:nvPr/>
            </p:nvSpPr>
            <p:spPr bwMode="gray">
              <a:xfrm flipH="1">
                <a:off x="1754512"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2" name="Rectangle 121"/>
              <p:cNvSpPr/>
              <p:nvPr/>
            </p:nvSpPr>
            <p:spPr bwMode="gray">
              <a:xfrm flipH="1">
                <a:off x="1679964"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grpSp>
          <p:nvGrpSpPr>
            <p:cNvPr id="8" name="Group 103"/>
            <p:cNvGrpSpPr/>
            <p:nvPr/>
          </p:nvGrpSpPr>
          <p:grpSpPr>
            <a:xfrm>
              <a:off x="1938773" y="3357261"/>
              <a:ext cx="428654" cy="331919"/>
              <a:chOff x="1941366" y="3422955"/>
              <a:chExt cx="428654" cy="331919"/>
            </a:xfrm>
          </p:grpSpPr>
          <p:sp>
            <p:nvSpPr>
              <p:cNvPr id="107" name="Rectangle 106"/>
              <p:cNvSpPr/>
              <p:nvPr/>
            </p:nvSpPr>
            <p:spPr bwMode="gray">
              <a:xfrm flipH="1">
                <a:off x="1941366"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08" name="Rectangle 107"/>
              <p:cNvSpPr/>
              <p:nvPr/>
            </p:nvSpPr>
            <p:spPr bwMode="gray">
              <a:xfrm flipH="1">
                <a:off x="2065614"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09" name="Rectangle 108"/>
              <p:cNvSpPr/>
              <p:nvPr/>
            </p:nvSpPr>
            <p:spPr bwMode="gray">
              <a:xfrm flipH="1">
                <a:off x="1990178"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0" name="Rectangle 109"/>
              <p:cNvSpPr/>
              <p:nvPr/>
            </p:nvSpPr>
            <p:spPr bwMode="gray">
              <a:xfrm flipH="1">
                <a:off x="2190748"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1" name="Rectangle 110"/>
              <p:cNvSpPr/>
              <p:nvPr/>
            </p:nvSpPr>
            <p:spPr bwMode="gray">
              <a:xfrm flipH="1">
                <a:off x="2115312"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2" name="Rectangle 111"/>
              <p:cNvSpPr/>
              <p:nvPr/>
            </p:nvSpPr>
            <p:spPr bwMode="gray">
              <a:xfrm flipH="1">
                <a:off x="2040763"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3" name="Rectangle 112"/>
              <p:cNvSpPr/>
              <p:nvPr/>
            </p:nvSpPr>
            <p:spPr bwMode="gray">
              <a:xfrm flipH="1">
                <a:off x="2240447"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4" name="Rectangle 113"/>
              <p:cNvSpPr/>
              <p:nvPr/>
            </p:nvSpPr>
            <p:spPr bwMode="gray">
              <a:xfrm flipH="1">
                <a:off x="2165899"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sp>
          <p:nvSpPr>
            <p:cNvPr id="105" name="TextBox 104"/>
            <p:cNvSpPr txBox="1"/>
            <p:nvPr/>
          </p:nvSpPr>
          <p:spPr>
            <a:xfrm>
              <a:off x="385704" y="3684573"/>
              <a:ext cx="2794436" cy="323165"/>
            </a:xfrm>
            <a:prstGeom prst="rect">
              <a:avLst/>
            </a:prstGeom>
            <a:noFill/>
          </p:spPr>
          <p:txBody>
            <a:bodyPr wrap="square" rtlCol="0">
              <a:spAutoFit/>
            </a:bodyPr>
            <a:lstStyle/>
            <a:p>
              <a:pPr algn="ctr"/>
              <a:r>
                <a:rPr lang="en-US" sz="1500" dirty="0" smtClean="0">
                  <a:solidFill>
                    <a:schemeClr val="bg1"/>
                  </a:solidFill>
                  <a:effectLst>
                    <a:glow rad="63500">
                      <a:schemeClr val="accent1">
                        <a:satMod val="175000"/>
                        <a:alpha val="40000"/>
                      </a:schemeClr>
                    </a:glow>
                  </a:effectLst>
                </a:rPr>
                <a:t>Cloud Infrastructure</a:t>
              </a:r>
              <a:endParaRPr lang="en-US" sz="1500" dirty="0">
                <a:solidFill>
                  <a:schemeClr val="bg1"/>
                </a:solidFill>
                <a:effectLst>
                  <a:glow rad="63500">
                    <a:schemeClr val="accent1">
                      <a:satMod val="175000"/>
                      <a:alpha val="40000"/>
                    </a:schemeClr>
                  </a:glow>
                </a:effectLst>
              </a:endParaRPr>
            </a:p>
          </p:txBody>
        </p:sp>
        <p:sp>
          <p:nvSpPr>
            <p:cNvPr id="106" name="Rectangle 105"/>
            <p:cNvSpPr/>
            <p:nvPr/>
          </p:nvSpPr>
          <p:spPr>
            <a:xfrm>
              <a:off x="878492" y="3022153"/>
              <a:ext cx="1781833" cy="323165"/>
            </a:xfrm>
            <a:prstGeom prst="rect">
              <a:avLst/>
            </a:prstGeom>
          </p:spPr>
          <p:txBody>
            <a:bodyPr wrap="none">
              <a:spAutoFit/>
            </a:bodyPr>
            <a:lstStyle/>
            <a:p>
              <a:pPr algn="ctr"/>
              <a:r>
                <a:rPr lang="en-US" sz="1500" dirty="0">
                  <a:solidFill>
                    <a:schemeClr val="tx2"/>
                  </a:solidFill>
                </a:rPr>
                <a:t>Analytic Engines</a:t>
              </a:r>
            </a:p>
          </p:txBody>
        </p:sp>
      </p:grpSp>
    </p:spTree>
    <p:extLst>
      <p:ext uri="{BB962C8B-B14F-4D97-AF65-F5344CB8AC3E}">
        <p14:creationId xmlns:p14="http://schemas.microsoft.com/office/powerpoint/2010/main" val="35787164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bwMode="gray">
          <a:xfrm>
            <a:off x="478870" y="497898"/>
            <a:ext cx="8186259" cy="3456420"/>
            <a:chOff x="-228843" y="1587"/>
            <a:chExt cx="9614775" cy="4059570"/>
          </a:xfrm>
        </p:grpSpPr>
        <p:pic>
          <p:nvPicPr>
            <p:cNvPr id="2" name="Picture 1"/>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bwMode="gray">
            <a:xfrm>
              <a:off x="84312" y="1587"/>
              <a:ext cx="9058103" cy="3917606"/>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161331" y="135028"/>
              <a:ext cx="1265302" cy="255591"/>
            </a:xfrm>
            <a:prstGeom prst="rect">
              <a:avLst/>
            </a:prstGeom>
          </p:spPr>
        </p:pic>
        <p:pic>
          <p:nvPicPr>
            <p:cNvPr id="14" name="Picture 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gray">
            <a:xfrm>
              <a:off x="161331" y="1332964"/>
              <a:ext cx="8982669" cy="2601564"/>
            </a:xfrm>
            <a:prstGeom prst="rect">
              <a:avLst/>
            </a:prstGeom>
          </p:spPr>
        </p:pic>
        <p:sp>
          <p:nvSpPr>
            <p:cNvPr id="11" name="Rectangle 10"/>
            <p:cNvSpPr/>
            <p:nvPr/>
          </p:nvSpPr>
          <p:spPr bwMode="gray">
            <a:xfrm rot="5400000">
              <a:off x="3415166" y="-1909610"/>
              <a:ext cx="2326758" cy="9614775"/>
            </a:xfrm>
            <a:prstGeom prst="rect">
              <a:avLst/>
            </a:prstGeom>
            <a:gradFill>
              <a:gsLst>
                <a:gs pos="0">
                  <a:schemeClr val="bg1">
                    <a:alpha val="0"/>
                  </a:schemeClr>
                </a:gs>
                <a:gs pos="71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itle 7"/>
          <p:cNvSpPr>
            <a:spLocks noGrp="1"/>
          </p:cNvSpPr>
          <p:nvPr>
            <p:ph type="title"/>
          </p:nvPr>
        </p:nvSpPr>
        <p:spPr bwMode="gray"/>
        <p:txBody>
          <a:bodyPr/>
          <a:lstStyle/>
          <a:p>
            <a:r>
              <a:rPr lang="en-US" dirty="0" smtClean="0"/>
              <a:t>Predictive. Embedded.</a:t>
            </a:r>
            <a:endParaRPr lang="en-US" dirty="0"/>
          </a:p>
        </p:txBody>
      </p:sp>
    </p:spTree>
    <p:extLst>
      <p:ext uri="{BB962C8B-B14F-4D97-AF65-F5344CB8AC3E}">
        <p14:creationId xmlns:p14="http://schemas.microsoft.com/office/powerpoint/2010/main" val="131596584"/>
      </p:ext>
    </p:extLst>
  </p:cSld>
  <p:clrMapOvr>
    <a:masterClrMapping/>
  </p:clrMapOvr>
  <p:transition xmlns:p14="http://schemas.microsoft.com/office/powerpoint/2010/main" advClick="0" advTm="20000">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rot="16200000">
            <a:off x="182295"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6" name="Rectangle 15"/>
          <p:cNvSpPr/>
          <p:nvPr/>
        </p:nvSpPr>
        <p:spPr>
          <a:xfrm rot="16200000">
            <a:off x="3120252"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7" name="Rectangle 16"/>
          <p:cNvSpPr/>
          <p:nvPr/>
        </p:nvSpPr>
        <p:spPr>
          <a:xfrm rot="16200000">
            <a:off x="6058209"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2" name="Title 1"/>
          <p:cNvSpPr>
            <a:spLocks noGrp="1"/>
          </p:cNvSpPr>
          <p:nvPr>
            <p:ph type="title"/>
          </p:nvPr>
        </p:nvSpPr>
        <p:spPr bwMode="gray"/>
        <p:txBody>
          <a:bodyPr/>
          <a:lstStyle/>
          <a:p>
            <a:r>
              <a:rPr lang="en-US" dirty="0" err="1" smtClean="0"/>
              <a:t>xCP</a:t>
            </a:r>
            <a:r>
              <a:rPr lang="en-US" dirty="0" smtClean="0"/>
              <a:t>: Driving Insight To Action</a:t>
            </a:r>
            <a:endParaRPr lang="en-US" dirty="0"/>
          </a:p>
        </p:txBody>
      </p:sp>
      <p:grpSp>
        <p:nvGrpSpPr>
          <p:cNvPr id="3" name="Group 27"/>
          <p:cNvGrpSpPr/>
          <p:nvPr/>
        </p:nvGrpSpPr>
        <p:grpSpPr bwMode="gray">
          <a:xfrm>
            <a:off x="6767081" y="988677"/>
            <a:ext cx="1549271" cy="1640680"/>
            <a:chOff x="7594729" y="5682528"/>
            <a:chExt cx="1549271" cy="1640680"/>
          </a:xfrm>
          <a:effectLst>
            <a:reflection blurRad="6350" stA="52000" endA="300" endPos="35000" dir="5400000" sy="-100000" algn="bl" rotWithShape="0"/>
          </a:effectLst>
        </p:grpSpPr>
        <p:pic>
          <p:nvPicPr>
            <p:cNvPr id="31" name="Picture 28" descr="stack.png"/>
            <p:cNvPicPr>
              <a:picLocks noChangeAspect="1"/>
            </p:cNvPicPr>
            <p:nvPr/>
          </p:nvPicPr>
          <p:blipFill>
            <a:blip r:embed="rId3" cstate="email">
              <a:extLst>
                <a:ext uri="{28A0092B-C50C-407E-A947-70E740481C1C}">
                  <a14:useLocalDpi xmlns:a14="http://schemas.microsoft.com/office/drawing/2010/main"/>
                </a:ext>
              </a:extLst>
            </a:blip>
            <a:srcRect b="7486"/>
            <a:stretch>
              <a:fillRect/>
            </a:stretch>
          </p:blipFill>
          <p:spPr bwMode="gray">
            <a:xfrm>
              <a:off x="7594729" y="5682528"/>
              <a:ext cx="1549271" cy="1612996"/>
            </a:xfrm>
            <a:prstGeom prst="rect">
              <a:avLst/>
            </a:prstGeom>
            <a:ln>
              <a:noFill/>
            </a:ln>
            <a:effectLst/>
          </p:spPr>
        </p:pic>
        <p:pic>
          <p:nvPicPr>
            <p:cNvPr id="32" name="Picture 31" descr="generic-SO.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7682778" y="5740135"/>
              <a:ext cx="1315207" cy="1583073"/>
            </a:xfrm>
            <a:prstGeom prst="rect">
              <a:avLst/>
            </a:prstGeom>
            <a:ln>
              <a:noFill/>
            </a:ln>
            <a:effectLst/>
          </p:spPr>
        </p:pic>
      </p:grpSp>
      <p:pic>
        <p:nvPicPr>
          <p:cNvPr id="2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gray">
          <a:xfrm>
            <a:off x="565573" y="1131671"/>
            <a:ext cx="2073423" cy="1439863"/>
          </a:xfrm>
          <a:prstGeom prst="rect">
            <a:avLst/>
          </a:prstGeom>
          <a:ln>
            <a:noFill/>
          </a:ln>
          <a:effectLst>
            <a:outerShdw blurRad="63500" sx="102000" sy="102000" algn="ctr" rotWithShape="0">
              <a:prstClr val="black">
                <a:alpha val="40000"/>
              </a:prstClr>
            </a:outerShdw>
            <a:reflection blurRad="6350" stA="52000" endA="300" endPos="35000" dir="5400000" sy="-100000" algn="bl" rotWithShape="0"/>
          </a:effectLst>
        </p:spPr>
      </p:pic>
      <p:pic>
        <p:nvPicPr>
          <p:cNvPr id="20" name="Content Placeholder 4" descr="TaskSpace_folderin-a-task_6.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gray">
          <a:xfrm>
            <a:off x="3639902" y="1131671"/>
            <a:ext cx="1864197" cy="1439863"/>
          </a:xfrm>
          <a:prstGeom prst="rect">
            <a:avLst/>
          </a:prstGeom>
          <a:ln>
            <a:noFill/>
          </a:ln>
          <a:effectLst>
            <a:outerShdw blurRad="63500" sx="102000" sy="102000" algn="ctr" rotWithShape="0">
              <a:prstClr val="black">
                <a:alpha val="40000"/>
              </a:prstClr>
            </a:outerShdw>
            <a:reflection blurRad="6350" stA="52000" endA="300" endPos="35000" dir="5400000" sy="-100000" algn="bl" rotWithShape="0"/>
          </a:effectLst>
        </p:spPr>
      </p:pic>
      <p:sp>
        <p:nvSpPr>
          <p:cNvPr id="24" name="Content Placeholder 2"/>
          <p:cNvSpPr txBox="1">
            <a:spLocks/>
          </p:cNvSpPr>
          <p:nvPr/>
        </p:nvSpPr>
        <p:spPr bwMode="gray">
          <a:xfrm>
            <a:off x="3131825" y="3173703"/>
            <a:ext cx="2880350" cy="1015663"/>
          </a:xfrm>
          <a:prstGeom prst="rect">
            <a:avLst/>
          </a:prstGeom>
        </p:spPr>
        <p:txBody>
          <a:bodyPr wrap="squar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smtClean="0">
                <a:solidFill>
                  <a:schemeClr val="tx2"/>
                </a:solidFill>
                <a:latin typeface="+mn-lt"/>
              </a:rPr>
              <a:t>Better, Faster Decisions</a:t>
            </a:r>
          </a:p>
          <a:p>
            <a:pPr marL="0" indent="0" algn="ctr">
              <a:buNone/>
            </a:pPr>
            <a:r>
              <a:rPr lang="en-US" sz="1400" dirty="0" smtClean="0">
                <a:latin typeface="+mn-lt"/>
              </a:rPr>
              <a:t>Deliver The Latest Data</a:t>
            </a:r>
          </a:p>
          <a:p>
            <a:pPr marL="0" indent="0" algn="ctr">
              <a:buNone/>
            </a:pPr>
            <a:r>
              <a:rPr lang="en-US" sz="1400" dirty="0" smtClean="0">
                <a:latin typeface="+mn-lt"/>
              </a:rPr>
              <a:t>Enable Contextual Decisions</a:t>
            </a:r>
          </a:p>
        </p:txBody>
      </p:sp>
      <p:sp>
        <p:nvSpPr>
          <p:cNvPr id="30" name="Content Placeholder 2"/>
          <p:cNvSpPr txBox="1">
            <a:spLocks/>
          </p:cNvSpPr>
          <p:nvPr/>
        </p:nvSpPr>
        <p:spPr bwMode="gray">
          <a:xfrm>
            <a:off x="6356757" y="3173703"/>
            <a:ext cx="2341574" cy="1015663"/>
          </a:xfrm>
          <a:prstGeom prst="rect">
            <a:avLst/>
          </a:prstGeom>
        </p:spPr>
        <p:txBody>
          <a:bodyPr wrap="non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smtClean="0">
                <a:solidFill>
                  <a:schemeClr val="tx2"/>
                </a:solidFill>
                <a:latin typeface="+mn-lt"/>
              </a:rPr>
              <a:t>Complete Audit Trail</a:t>
            </a:r>
          </a:p>
          <a:p>
            <a:pPr marL="0" indent="0" algn="ctr">
              <a:buNone/>
            </a:pPr>
            <a:r>
              <a:rPr lang="en-US" sz="1400" dirty="0" smtClean="0">
                <a:latin typeface="+mn-lt"/>
              </a:rPr>
              <a:t>Keep IT Audit Happy!</a:t>
            </a:r>
          </a:p>
          <a:p>
            <a:pPr marL="0" indent="0" algn="ctr">
              <a:buNone/>
            </a:pPr>
            <a:r>
              <a:rPr lang="en-US" sz="1400" dirty="0" smtClean="0">
                <a:latin typeface="+mn-lt"/>
              </a:rPr>
              <a:t>Reduce Information Risk</a:t>
            </a:r>
            <a:endParaRPr lang="en-US" sz="1400" dirty="0">
              <a:latin typeface="+mn-lt"/>
            </a:endParaRPr>
          </a:p>
        </p:txBody>
      </p:sp>
      <p:sp>
        <p:nvSpPr>
          <p:cNvPr id="35" name="Content Placeholder 2"/>
          <p:cNvSpPr txBox="1">
            <a:spLocks/>
          </p:cNvSpPr>
          <p:nvPr/>
        </p:nvSpPr>
        <p:spPr bwMode="gray">
          <a:xfrm>
            <a:off x="193868" y="3173703"/>
            <a:ext cx="2822744" cy="1015663"/>
          </a:xfrm>
          <a:prstGeom prst="rect">
            <a:avLst/>
          </a:prstGeom>
          <a:noFill/>
        </p:spPr>
        <p:txBody>
          <a:bodyPr wrap="square" lIns="0" tIns="0" rIns="0" bIns="0">
            <a:spAutoFit/>
          </a:bodyPr>
          <a:lstStyle/>
          <a:p>
            <a:pPr algn="ctr"/>
            <a:r>
              <a:rPr lang="en-US" dirty="0" smtClean="0">
                <a:solidFill>
                  <a:schemeClr val="tx2"/>
                </a:solidFill>
              </a:rPr>
              <a:t>Easy To Build</a:t>
            </a:r>
          </a:p>
          <a:p>
            <a:pPr lvl="0" algn="ctr">
              <a:spcBef>
                <a:spcPts val="1200"/>
              </a:spcBef>
              <a:buClr>
                <a:schemeClr val="tx2"/>
              </a:buClr>
              <a:defRPr/>
            </a:pPr>
            <a:r>
              <a:rPr lang="en-US" sz="1400" dirty="0" smtClean="0">
                <a:solidFill>
                  <a:schemeClr val="bg2"/>
                </a:solidFill>
              </a:rPr>
              <a:t>A Tool For Non-Programmers!</a:t>
            </a:r>
          </a:p>
          <a:p>
            <a:pPr lvl="0" algn="ctr">
              <a:spcBef>
                <a:spcPts val="1200"/>
              </a:spcBef>
              <a:buClr>
                <a:schemeClr val="tx2"/>
              </a:buClr>
              <a:defRPr/>
            </a:pPr>
            <a:r>
              <a:rPr lang="en-US" sz="1400" dirty="0" smtClean="0">
                <a:solidFill>
                  <a:schemeClr val="bg2"/>
                </a:solidFill>
              </a:rPr>
              <a:t>Drag &amp; Drop Process Modeling</a:t>
            </a:r>
          </a:p>
        </p:txBody>
      </p:sp>
    </p:spTree>
    <p:extLst>
      <p:ext uri="{BB962C8B-B14F-4D97-AF65-F5344CB8AC3E}">
        <p14:creationId xmlns:p14="http://schemas.microsoft.com/office/powerpoint/2010/main" val="3003377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rot="16200000">
            <a:off x="182295"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6" name="Rectangle 15"/>
          <p:cNvSpPr/>
          <p:nvPr/>
        </p:nvSpPr>
        <p:spPr>
          <a:xfrm rot="16200000">
            <a:off x="6196713"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7" name="Rectangle 16"/>
          <p:cNvSpPr/>
          <p:nvPr/>
        </p:nvSpPr>
        <p:spPr>
          <a:xfrm rot="16200000">
            <a:off x="3185484" y="1580858"/>
            <a:ext cx="2845889" cy="2822743"/>
          </a:xfrm>
          <a:prstGeom prst="rect">
            <a:avLst/>
          </a:prstGeom>
          <a:gradFill flip="none" rotWithShape="1">
            <a:gsLst>
              <a:gs pos="0">
                <a:schemeClr val="tx2">
                  <a:lumMod val="20000"/>
                  <a:lumOff val="80000"/>
                </a:schemeClr>
              </a:gs>
              <a:gs pos="100000">
                <a:schemeClr val="bg1"/>
              </a:gs>
            </a:gsLst>
            <a:lin ang="0" scaled="0"/>
            <a:tileRect/>
          </a:gradFill>
          <a:ln w="12700">
            <a:gradFill flip="none" rotWithShape="1">
              <a:gsLst>
                <a:gs pos="0">
                  <a:schemeClr val="tx2">
                    <a:lumMod val="40000"/>
                    <a:lumOff val="60000"/>
                  </a:schemeClr>
                </a:gs>
                <a:gs pos="100000">
                  <a:srgbClr val="FFFFFF">
                    <a:alpha val="50000"/>
                  </a:srgb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endParaRPr lang="en-US" sz="1050">
              <a:solidFill>
                <a:schemeClr val="bg2"/>
              </a:solidFill>
            </a:endParaRPr>
          </a:p>
        </p:txBody>
      </p:sp>
      <p:sp>
        <p:nvSpPr>
          <p:cNvPr id="14" name="Content Placeholder 2"/>
          <p:cNvSpPr txBox="1">
            <a:spLocks/>
          </p:cNvSpPr>
          <p:nvPr/>
        </p:nvSpPr>
        <p:spPr bwMode="gray">
          <a:xfrm>
            <a:off x="6655260" y="2753350"/>
            <a:ext cx="1828800" cy="1261884"/>
          </a:xfrm>
          <a:prstGeom prst="rect">
            <a:avLst/>
          </a:prstGeom>
        </p:spPr>
        <p:txBody>
          <a:bodyPr wrap="squar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3892D0"/>
              </a:buClr>
              <a:buSzTx/>
              <a:buFont typeface="Arial" pitchFamily="34" charset="0"/>
              <a:buNone/>
              <a:tabLst/>
              <a:defRPr/>
            </a:pPr>
            <a:r>
              <a:rPr kumimoji="0" lang="en-US" sz="2000" b="0" i="0" u="none" strike="noStrike" kern="1200" cap="none" spc="0" normalizeH="0" baseline="0" noProof="0" dirty="0" smtClean="0">
                <a:ln>
                  <a:noFill/>
                </a:ln>
                <a:solidFill>
                  <a:srgbClr val="3892D0"/>
                </a:solidFill>
                <a:effectLst/>
                <a:uLnTx/>
                <a:uFillTx/>
                <a:latin typeface="Verdana" pitchFamily="34" charset="0"/>
                <a:ea typeface="+mn-ea"/>
                <a:cs typeface="+mn-cs"/>
              </a:rPr>
              <a:t>Data Quality &amp; Value</a:t>
            </a:r>
          </a:p>
          <a:p>
            <a:pPr marL="0" lvl="0" indent="0" algn="ctr">
              <a:buClr>
                <a:srgbClr val="3892D0"/>
              </a:buClr>
              <a:buNone/>
              <a:defRPr/>
            </a:pPr>
            <a:r>
              <a:rPr lang="en-US" sz="1600" dirty="0">
                <a:solidFill>
                  <a:srgbClr val="4D4D4D"/>
                </a:solidFill>
                <a:latin typeface="Verdana" pitchFamily="34" charset="0"/>
              </a:rPr>
              <a:t>Ascertain Level of Data </a:t>
            </a:r>
            <a:r>
              <a:rPr lang="en-US" sz="1600" dirty="0" smtClean="0">
                <a:solidFill>
                  <a:srgbClr val="4D4D4D"/>
                </a:solidFill>
                <a:latin typeface="Verdana" pitchFamily="34" charset="0"/>
              </a:rPr>
              <a:t>Relevancy</a:t>
            </a:r>
            <a:endParaRPr lang="en-US" sz="1600" dirty="0">
              <a:solidFill>
                <a:srgbClr val="4D4D4D"/>
              </a:solidFill>
              <a:latin typeface="Verdana" pitchFamily="34" charset="0"/>
            </a:endParaRPr>
          </a:p>
        </p:txBody>
      </p:sp>
      <p:pic>
        <p:nvPicPr>
          <p:cNvPr id="18" name="Picture 17" descr="Industry – Public Sector-Governme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07180" y="1267169"/>
            <a:ext cx="1324961" cy="1376350"/>
          </a:xfrm>
          <a:prstGeom prst="rect">
            <a:avLst/>
          </a:prstGeom>
        </p:spPr>
      </p:pic>
      <p:sp>
        <p:nvSpPr>
          <p:cNvPr id="19" name="Content Placeholder 2"/>
          <p:cNvSpPr txBox="1">
            <a:spLocks/>
          </p:cNvSpPr>
          <p:nvPr/>
        </p:nvSpPr>
        <p:spPr bwMode="gray">
          <a:xfrm>
            <a:off x="579460" y="2789585"/>
            <a:ext cx="1828800" cy="1431161"/>
          </a:xfrm>
          <a:prstGeom prst="rect">
            <a:avLst/>
          </a:prstGeom>
        </p:spPr>
        <p:txBody>
          <a:bodyPr wrap="square" lIns="0" tIns="0" rIns="0" bIns="0">
            <a:sp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3892D0"/>
              </a:buClr>
              <a:buSzTx/>
              <a:buFont typeface="Arial" pitchFamily="34" charset="0"/>
              <a:buNone/>
              <a:tabLst/>
              <a:defRPr/>
            </a:pPr>
            <a:r>
              <a:rPr kumimoji="0" lang="en-US" sz="2000" b="0" i="0" u="none" strike="noStrike" kern="1200" cap="none" spc="0" normalizeH="0" baseline="0" noProof="0" dirty="0" smtClean="0">
                <a:ln>
                  <a:noFill/>
                </a:ln>
                <a:solidFill>
                  <a:srgbClr val="3892D0"/>
                </a:solidFill>
                <a:effectLst/>
                <a:uLnTx/>
                <a:uFillTx/>
                <a:latin typeface="Verdana" pitchFamily="34" charset="0"/>
                <a:ea typeface="+mn-ea"/>
                <a:cs typeface="+mn-cs"/>
              </a:rPr>
              <a:t>Business</a:t>
            </a:r>
          </a:p>
          <a:p>
            <a:pPr marL="0" lvl="0" indent="0" algn="ctr">
              <a:spcBef>
                <a:spcPts val="600"/>
              </a:spcBef>
              <a:buClr>
                <a:srgbClr val="3892D0"/>
              </a:buClr>
              <a:buNone/>
              <a:defRPr/>
            </a:pPr>
            <a:endParaRPr lang="en-US" sz="1000" dirty="0" smtClean="0">
              <a:solidFill>
                <a:srgbClr val="4D4D4D"/>
              </a:solidFill>
              <a:latin typeface="Verdana" pitchFamily="34" charset="0"/>
            </a:endParaRPr>
          </a:p>
          <a:p>
            <a:pPr marL="0" lvl="0" indent="0" algn="ctr">
              <a:buClr>
                <a:srgbClr val="3892D0"/>
              </a:buClr>
              <a:buNone/>
              <a:defRPr/>
            </a:pPr>
            <a:r>
              <a:rPr lang="en-US" sz="1600" dirty="0" smtClean="0">
                <a:solidFill>
                  <a:srgbClr val="4D4D4D"/>
                </a:solidFill>
                <a:latin typeface="Verdana" pitchFamily="34" charset="0"/>
              </a:rPr>
              <a:t>Identify The “Right” Business </a:t>
            </a:r>
            <a:r>
              <a:rPr lang="en-US" sz="1600" dirty="0">
                <a:solidFill>
                  <a:srgbClr val="4D4D4D"/>
                </a:solidFill>
                <a:latin typeface="Verdana" pitchFamily="34" charset="0"/>
              </a:rPr>
              <a:t>Opportunity</a:t>
            </a:r>
          </a:p>
        </p:txBody>
      </p:sp>
      <p:grpSp>
        <p:nvGrpSpPr>
          <p:cNvPr id="21" name="Group 113"/>
          <p:cNvGrpSpPr/>
          <p:nvPr/>
        </p:nvGrpSpPr>
        <p:grpSpPr>
          <a:xfrm>
            <a:off x="577591" y="1373605"/>
            <a:ext cx="1825337" cy="1163478"/>
            <a:chOff x="669530" y="2528857"/>
            <a:chExt cx="1522520" cy="970461"/>
          </a:xfrm>
        </p:grpSpPr>
        <p:pic>
          <p:nvPicPr>
            <p:cNvPr id="23" name="Picture 22"/>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669530" y="2528857"/>
              <a:ext cx="1257634" cy="769917"/>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1503865" y="2833287"/>
              <a:ext cx="688185" cy="666031"/>
            </a:xfrm>
            <a:prstGeom prst="rect">
              <a:avLst/>
            </a:prstGeom>
          </p:spPr>
        </p:pic>
      </p:grpSp>
      <p:sp>
        <p:nvSpPr>
          <p:cNvPr id="26" name="Content Placeholder 2"/>
          <p:cNvSpPr txBox="1">
            <a:spLocks/>
          </p:cNvSpPr>
          <p:nvPr/>
        </p:nvSpPr>
        <p:spPr bwMode="gray">
          <a:xfrm>
            <a:off x="3719721" y="2684093"/>
            <a:ext cx="1828800" cy="1615827"/>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1200"/>
              </a:spcBef>
              <a:spcAft>
                <a:spcPts val="0"/>
              </a:spcAft>
              <a:buClr>
                <a:srgbClr val="3892D0"/>
              </a:buClr>
              <a:buSzTx/>
              <a:buFontTx/>
              <a:buNone/>
              <a:tabLst/>
              <a:defRPr/>
            </a:pPr>
            <a:r>
              <a:rPr kumimoji="0" lang="en-US" sz="2000" b="0" i="0" u="none" strike="noStrike" kern="0" cap="none" spc="0" normalizeH="0" baseline="0" noProof="0" dirty="0" smtClean="0">
                <a:ln>
                  <a:noFill/>
                </a:ln>
                <a:solidFill>
                  <a:srgbClr val="3892D0"/>
                </a:solidFill>
                <a:effectLst/>
                <a:uLnTx/>
                <a:uFillTx/>
                <a:latin typeface="Verdana" pitchFamily="34" charset="0"/>
              </a:rPr>
              <a:t>Big Data </a:t>
            </a:r>
            <a:br>
              <a:rPr kumimoji="0" lang="en-US" sz="2000" b="0" i="0" u="none" strike="noStrike" kern="0" cap="none" spc="0" normalizeH="0" baseline="0" noProof="0" dirty="0" smtClean="0">
                <a:ln>
                  <a:noFill/>
                </a:ln>
                <a:solidFill>
                  <a:srgbClr val="3892D0"/>
                </a:solidFill>
                <a:effectLst/>
                <a:uLnTx/>
                <a:uFillTx/>
                <a:latin typeface="Verdana" pitchFamily="34" charset="0"/>
              </a:rPr>
            </a:br>
            <a:r>
              <a:rPr kumimoji="0" lang="en-US" sz="2000" b="0" i="0" u="none" strike="noStrike" kern="0" cap="none" spc="0" normalizeH="0" baseline="0" noProof="0" dirty="0" smtClean="0">
                <a:ln>
                  <a:noFill/>
                </a:ln>
                <a:solidFill>
                  <a:srgbClr val="3892D0"/>
                </a:solidFill>
                <a:effectLst/>
                <a:uLnTx/>
                <a:uFillTx/>
                <a:latin typeface="Verdana" pitchFamily="34" charset="0"/>
              </a:rPr>
              <a:t>Architecture</a:t>
            </a:r>
            <a:br>
              <a:rPr kumimoji="0" lang="en-US" sz="2000" b="0" i="0" u="none" strike="noStrike" kern="0" cap="none" spc="0" normalizeH="0" baseline="0" noProof="0" dirty="0" smtClean="0">
                <a:ln>
                  <a:noFill/>
                </a:ln>
                <a:solidFill>
                  <a:srgbClr val="3892D0"/>
                </a:solidFill>
                <a:effectLst/>
                <a:uLnTx/>
                <a:uFillTx/>
                <a:latin typeface="Verdana" pitchFamily="34" charset="0"/>
              </a:rPr>
            </a:br>
            <a:r>
              <a:rPr kumimoji="0" lang="en-US" sz="2000" b="0" i="0" u="none" strike="noStrike" kern="0" cap="none" spc="0" normalizeH="0" baseline="0" noProof="0" dirty="0" smtClean="0">
                <a:ln>
                  <a:noFill/>
                </a:ln>
                <a:solidFill>
                  <a:srgbClr val="3892D0"/>
                </a:solidFill>
                <a:effectLst/>
                <a:uLnTx/>
                <a:uFillTx/>
                <a:latin typeface="Verdana" pitchFamily="34" charset="0"/>
              </a:rPr>
              <a:t/>
            </a:r>
            <a:br>
              <a:rPr kumimoji="0" lang="en-US" sz="2000" b="0" i="0" u="none" strike="noStrike" kern="0" cap="none" spc="0" normalizeH="0" baseline="0" noProof="0" dirty="0" smtClean="0">
                <a:ln>
                  <a:noFill/>
                </a:ln>
                <a:solidFill>
                  <a:srgbClr val="3892D0"/>
                </a:solidFill>
                <a:effectLst/>
                <a:uLnTx/>
                <a:uFillTx/>
                <a:latin typeface="Verdana" pitchFamily="34" charset="0"/>
              </a:rPr>
            </a:br>
            <a:r>
              <a:rPr lang="en-US" sz="1500" kern="0" dirty="0" smtClean="0">
                <a:solidFill>
                  <a:srgbClr val="4D4D4D"/>
                </a:solidFill>
                <a:latin typeface="Verdana" pitchFamily="34" charset="0"/>
              </a:rPr>
              <a:t>Integrate New Technologies With Existing Systems</a:t>
            </a:r>
            <a:endParaRPr lang="en-US" sz="1500" kern="0" dirty="0">
              <a:solidFill>
                <a:srgbClr val="4D4D4D"/>
              </a:solidFill>
              <a:latin typeface="Verdana" pitchFamily="34" charset="0"/>
            </a:endParaRPr>
          </a:p>
        </p:txBody>
      </p:sp>
      <p:sp>
        <p:nvSpPr>
          <p:cNvPr id="3" name="Title 2"/>
          <p:cNvSpPr>
            <a:spLocks noGrp="1"/>
          </p:cNvSpPr>
          <p:nvPr>
            <p:ph type="title"/>
          </p:nvPr>
        </p:nvSpPr>
        <p:spPr/>
        <p:txBody>
          <a:bodyPr/>
          <a:lstStyle/>
          <a:p>
            <a:r>
              <a:rPr lang="en-US" sz="2800" dirty="0" smtClean="0"/>
              <a:t>Get Big Data Ready</a:t>
            </a:r>
            <a:endParaRPr lang="en-US" sz="2800" dirty="0"/>
          </a:p>
        </p:txBody>
      </p:sp>
      <p:sp>
        <p:nvSpPr>
          <p:cNvPr id="35" name="Text Placeholder 2"/>
          <p:cNvSpPr txBox="1">
            <a:spLocks/>
          </p:cNvSpPr>
          <p:nvPr/>
        </p:nvSpPr>
        <p:spPr>
          <a:xfrm>
            <a:off x="366713" y="785813"/>
            <a:ext cx="8410575" cy="346219"/>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800100" algn="l"/>
              </a:tabLst>
            </a:pPr>
            <a:r>
              <a:rPr lang="en-US" sz="1800" dirty="0" smtClean="0">
                <a:solidFill>
                  <a:srgbClr val="5F5F5F"/>
                </a:solidFill>
                <a:latin typeface="Verdana"/>
                <a:cs typeface="Verdana"/>
              </a:rPr>
              <a:t>Advisory Services Build Strategies That Drive Competitive Advantage</a:t>
            </a:r>
            <a:endParaRPr lang="en-US" sz="1800" dirty="0">
              <a:solidFill>
                <a:srgbClr val="5F5F5F"/>
              </a:solidFill>
              <a:latin typeface="Verdana"/>
              <a:cs typeface="Verdana"/>
            </a:endParaRPr>
          </a:p>
        </p:txBody>
      </p:sp>
      <p:grpSp>
        <p:nvGrpSpPr>
          <p:cNvPr id="51" name="Group 79"/>
          <p:cNvGrpSpPr/>
          <p:nvPr/>
        </p:nvGrpSpPr>
        <p:grpSpPr>
          <a:xfrm>
            <a:off x="3183846" y="1422009"/>
            <a:ext cx="2794436" cy="1066670"/>
            <a:chOff x="385704" y="2978249"/>
            <a:chExt cx="2794436" cy="1066670"/>
          </a:xfrm>
        </p:grpSpPr>
        <p:sp>
          <p:nvSpPr>
            <p:cNvPr id="52" name="Rectangle 51"/>
            <p:cNvSpPr/>
            <p:nvPr/>
          </p:nvSpPr>
          <p:spPr>
            <a:xfrm>
              <a:off x="591563" y="2978249"/>
              <a:ext cx="2360706" cy="5036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500" dirty="0">
                <a:solidFill>
                  <a:schemeClr val="tx2"/>
                </a:solidFill>
              </a:endParaRPr>
            </a:p>
          </p:txBody>
        </p:sp>
        <p:sp>
          <p:nvSpPr>
            <p:cNvPr id="53" name="Rectangle 52"/>
            <p:cNvSpPr/>
            <p:nvPr/>
          </p:nvSpPr>
          <p:spPr>
            <a:xfrm>
              <a:off x="616752" y="3051663"/>
              <a:ext cx="2314563" cy="323165"/>
            </a:xfrm>
            <a:prstGeom prst="rect">
              <a:avLst/>
            </a:prstGeom>
          </p:spPr>
          <p:txBody>
            <a:bodyPr wrap="square">
              <a:spAutoFit/>
            </a:bodyPr>
            <a:lstStyle/>
            <a:p>
              <a:pPr algn="ctr">
                <a:defRPr/>
              </a:pPr>
              <a:r>
                <a:rPr lang="en-US" sz="1500" dirty="0" smtClean="0">
                  <a:solidFill>
                    <a:schemeClr val="bg1"/>
                  </a:solidFill>
                </a:rPr>
                <a:t>Analytics Engines</a:t>
              </a:r>
              <a:endParaRPr lang="en-US" sz="1500" dirty="0">
                <a:solidFill>
                  <a:schemeClr val="bg1"/>
                </a:solidFill>
              </a:endParaRPr>
            </a:p>
          </p:txBody>
        </p:sp>
        <p:pic>
          <p:nvPicPr>
            <p:cNvPr id="54" name="Picture 27" descr="ICON_Cloud_Q308"/>
            <p:cNvPicPr>
              <a:picLocks noChangeAspect="1" noChangeArrowheads="1"/>
            </p:cNvPicPr>
            <p:nvPr/>
          </p:nvPicPr>
          <p:blipFill>
            <a:blip r:embed="rId6" cstate="email">
              <a:alphaModFix/>
              <a:extLst>
                <a:ext uri="{28A0092B-C50C-407E-A947-70E740481C1C}">
                  <a14:useLocalDpi xmlns:a14="http://schemas.microsoft.com/office/drawing/2010/main"/>
                </a:ext>
              </a:extLst>
            </a:blip>
            <a:srcRect/>
            <a:stretch>
              <a:fillRect/>
            </a:stretch>
          </p:blipFill>
          <p:spPr bwMode="gray">
            <a:xfrm>
              <a:off x="2263929" y="3596277"/>
              <a:ext cx="800951" cy="448642"/>
            </a:xfrm>
            <a:prstGeom prst="rect">
              <a:avLst/>
            </a:prstGeom>
            <a:noFill/>
            <a:ln w="9525">
              <a:noFill/>
              <a:miter lim="800000"/>
              <a:headEnd/>
              <a:tailEnd/>
            </a:ln>
            <a:effectLst/>
          </p:spPr>
        </p:pic>
        <p:pic>
          <p:nvPicPr>
            <p:cNvPr id="55" name="Picture 27" descr="ICON_Cloud_Q308"/>
            <p:cNvPicPr>
              <a:picLocks noChangeAspect="1" noChangeArrowheads="1"/>
            </p:cNvPicPr>
            <p:nvPr/>
          </p:nvPicPr>
          <p:blipFill>
            <a:blip r:embed="rId6" cstate="email">
              <a:alphaModFix/>
              <a:extLst>
                <a:ext uri="{28A0092B-C50C-407E-A947-70E740481C1C}">
                  <a14:useLocalDpi xmlns:a14="http://schemas.microsoft.com/office/drawing/2010/main"/>
                </a:ext>
              </a:extLst>
            </a:blip>
            <a:srcRect/>
            <a:stretch>
              <a:fillRect/>
            </a:stretch>
          </p:blipFill>
          <p:spPr bwMode="gray">
            <a:xfrm>
              <a:off x="1807442" y="3596277"/>
              <a:ext cx="800951" cy="448642"/>
            </a:xfrm>
            <a:prstGeom prst="rect">
              <a:avLst/>
            </a:prstGeom>
            <a:noFill/>
            <a:ln w="9525">
              <a:noFill/>
              <a:miter lim="800000"/>
              <a:headEnd/>
              <a:tailEnd/>
            </a:ln>
            <a:effectLst/>
          </p:spPr>
        </p:pic>
        <p:pic>
          <p:nvPicPr>
            <p:cNvPr id="56" name="Picture 27" descr="ICON_Cloud_Q308"/>
            <p:cNvPicPr>
              <a:picLocks noChangeAspect="1" noChangeArrowheads="1"/>
            </p:cNvPicPr>
            <p:nvPr/>
          </p:nvPicPr>
          <p:blipFill>
            <a:blip r:embed="rId6" cstate="email">
              <a:alphaModFix/>
              <a:extLst>
                <a:ext uri="{28A0092B-C50C-407E-A947-70E740481C1C}">
                  <a14:useLocalDpi xmlns:a14="http://schemas.microsoft.com/office/drawing/2010/main"/>
                </a:ext>
              </a:extLst>
            </a:blip>
            <a:srcRect/>
            <a:stretch>
              <a:fillRect/>
            </a:stretch>
          </p:blipFill>
          <p:spPr bwMode="gray">
            <a:xfrm>
              <a:off x="1350955" y="3596277"/>
              <a:ext cx="800951" cy="448642"/>
            </a:xfrm>
            <a:prstGeom prst="rect">
              <a:avLst/>
            </a:prstGeom>
            <a:noFill/>
            <a:ln w="9525">
              <a:noFill/>
              <a:miter lim="800000"/>
              <a:headEnd/>
              <a:tailEnd/>
            </a:ln>
            <a:effectLst/>
          </p:spPr>
        </p:pic>
        <p:pic>
          <p:nvPicPr>
            <p:cNvPr id="57" name="Picture 27" descr="ICON_Cloud_Q308"/>
            <p:cNvPicPr>
              <a:picLocks noChangeAspect="1" noChangeArrowheads="1"/>
            </p:cNvPicPr>
            <p:nvPr/>
          </p:nvPicPr>
          <p:blipFill>
            <a:blip r:embed="rId6" cstate="email">
              <a:alphaModFix/>
              <a:extLst>
                <a:ext uri="{28A0092B-C50C-407E-A947-70E740481C1C}">
                  <a14:useLocalDpi xmlns:a14="http://schemas.microsoft.com/office/drawing/2010/main"/>
                </a:ext>
              </a:extLst>
            </a:blip>
            <a:srcRect/>
            <a:stretch>
              <a:fillRect/>
            </a:stretch>
          </p:blipFill>
          <p:spPr bwMode="gray">
            <a:xfrm>
              <a:off x="894467" y="3596277"/>
              <a:ext cx="800951" cy="448642"/>
            </a:xfrm>
            <a:prstGeom prst="rect">
              <a:avLst/>
            </a:prstGeom>
            <a:noFill/>
            <a:ln w="9525">
              <a:noFill/>
              <a:miter lim="800000"/>
              <a:headEnd/>
              <a:tailEnd/>
            </a:ln>
            <a:effectLst/>
          </p:spPr>
        </p:pic>
        <p:pic>
          <p:nvPicPr>
            <p:cNvPr id="58" name="Picture 27" descr="ICON_Cloud_Q308"/>
            <p:cNvPicPr>
              <a:picLocks noChangeAspect="1" noChangeArrowheads="1"/>
            </p:cNvPicPr>
            <p:nvPr/>
          </p:nvPicPr>
          <p:blipFill>
            <a:blip r:embed="rId6" cstate="email">
              <a:alphaModFix/>
              <a:extLst>
                <a:ext uri="{28A0092B-C50C-407E-A947-70E740481C1C}">
                  <a14:useLocalDpi xmlns:a14="http://schemas.microsoft.com/office/drawing/2010/main"/>
                </a:ext>
              </a:extLst>
            </a:blip>
            <a:srcRect/>
            <a:stretch>
              <a:fillRect/>
            </a:stretch>
          </p:blipFill>
          <p:spPr bwMode="gray">
            <a:xfrm>
              <a:off x="478953" y="3590314"/>
              <a:ext cx="800951" cy="448642"/>
            </a:xfrm>
            <a:prstGeom prst="rect">
              <a:avLst/>
            </a:prstGeom>
            <a:noFill/>
            <a:ln w="9525">
              <a:noFill/>
              <a:miter lim="800000"/>
              <a:headEnd/>
              <a:tailEnd/>
            </a:ln>
            <a:effectLst/>
          </p:spPr>
        </p:pic>
        <p:pic>
          <p:nvPicPr>
            <p:cNvPr id="59" name="Picture 181" descr="disc lt blue"/>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690472" y="3377049"/>
              <a:ext cx="311202" cy="292342"/>
            </a:xfrm>
            <a:prstGeom prst="rect">
              <a:avLst/>
            </a:prstGeom>
            <a:ln>
              <a:noFill/>
            </a:ln>
            <a:effectLst>
              <a:outerShdw blurRad="50800" dist="38100" dir="2700000" algn="tl" rotWithShape="0">
                <a:prstClr val="black">
                  <a:alpha val="40000"/>
                </a:prstClr>
              </a:outerShdw>
            </a:effectLst>
          </p:spPr>
        </p:pic>
        <p:grpSp>
          <p:nvGrpSpPr>
            <p:cNvPr id="60" name="Group 100"/>
            <p:cNvGrpSpPr/>
            <p:nvPr/>
          </p:nvGrpSpPr>
          <p:grpSpPr>
            <a:xfrm>
              <a:off x="2424707" y="3357261"/>
              <a:ext cx="428654" cy="331919"/>
              <a:chOff x="2427300" y="3422955"/>
              <a:chExt cx="428654" cy="331919"/>
            </a:xfrm>
          </p:grpSpPr>
          <p:sp>
            <p:nvSpPr>
              <p:cNvPr id="82" name="Rectangle 81"/>
              <p:cNvSpPr/>
              <p:nvPr/>
            </p:nvSpPr>
            <p:spPr bwMode="gray">
              <a:xfrm flipH="1">
                <a:off x="2427300"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3" name="Rectangle 82"/>
              <p:cNvSpPr/>
              <p:nvPr/>
            </p:nvSpPr>
            <p:spPr bwMode="gray">
              <a:xfrm flipH="1">
                <a:off x="2551548"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4" name="Rectangle 83"/>
              <p:cNvSpPr/>
              <p:nvPr/>
            </p:nvSpPr>
            <p:spPr bwMode="gray">
              <a:xfrm flipH="1">
                <a:off x="2476112"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5" name="Rectangle 84"/>
              <p:cNvSpPr/>
              <p:nvPr/>
            </p:nvSpPr>
            <p:spPr bwMode="gray">
              <a:xfrm flipH="1">
                <a:off x="2676682"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6" name="Rectangle 85"/>
              <p:cNvSpPr/>
              <p:nvPr/>
            </p:nvSpPr>
            <p:spPr bwMode="gray">
              <a:xfrm flipH="1">
                <a:off x="2601246"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7" name="Rectangle 86"/>
              <p:cNvSpPr/>
              <p:nvPr/>
            </p:nvSpPr>
            <p:spPr bwMode="gray">
              <a:xfrm flipH="1">
                <a:off x="2526697"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8" name="Rectangle 87"/>
              <p:cNvSpPr/>
              <p:nvPr/>
            </p:nvSpPr>
            <p:spPr bwMode="gray">
              <a:xfrm flipH="1">
                <a:off x="2726381"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9" name="Rectangle 88"/>
              <p:cNvSpPr/>
              <p:nvPr/>
            </p:nvSpPr>
            <p:spPr bwMode="gray">
              <a:xfrm flipH="1">
                <a:off x="2651833"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pic>
          <p:nvPicPr>
            <p:cNvPr id="61" name="Picture 181" descr="disc lt blue"/>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1058955" y="3377049"/>
              <a:ext cx="311202" cy="292342"/>
            </a:xfrm>
            <a:prstGeom prst="rect">
              <a:avLst/>
            </a:prstGeom>
            <a:ln>
              <a:noFill/>
            </a:ln>
            <a:effectLst>
              <a:outerShdw blurRad="50800" dist="38100" dir="2700000" algn="tl" rotWithShape="0">
                <a:prstClr val="black">
                  <a:alpha val="40000"/>
                </a:prstClr>
              </a:outerShdw>
            </a:effectLst>
          </p:spPr>
        </p:pic>
        <p:grpSp>
          <p:nvGrpSpPr>
            <p:cNvPr id="62" name="Group 102"/>
            <p:cNvGrpSpPr/>
            <p:nvPr/>
          </p:nvGrpSpPr>
          <p:grpSpPr>
            <a:xfrm>
              <a:off x="1452838" y="3357261"/>
              <a:ext cx="428654" cy="331919"/>
              <a:chOff x="1455431" y="3422955"/>
              <a:chExt cx="428654" cy="331919"/>
            </a:xfrm>
          </p:grpSpPr>
          <p:sp>
            <p:nvSpPr>
              <p:cNvPr id="74" name="Rectangle 73"/>
              <p:cNvSpPr/>
              <p:nvPr/>
            </p:nvSpPr>
            <p:spPr bwMode="gray">
              <a:xfrm flipH="1">
                <a:off x="1455431"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5" name="Rectangle 74"/>
              <p:cNvSpPr/>
              <p:nvPr/>
            </p:nvSpPr>
            <p:spPr bwMode="gray">
              <a:xfrm flipH="1">
                <a:off x="1579679"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6" name="Rectangle 75"/>
              <p:cNvSpPr/>
              <p:nvPr/>
            </p:nvSpPr>
            <p:spPr bwMode="gray">
              <a:xfrm flipH="1">
                <a:off x="1504243"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7" name="Rectangle 76"/>
              <p:cNvSpPr/>
              <p:nvPr/>
            </p:nvSpPr>
            <p:spPr bwMode="gray">
              <a:xfrm flipH="1">
                <a:off x="1704813"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8" name="Rectangle 77"/>
              <p:cNvSpPr/>
              <p:nvPr/>
            </p:nvSpPr>
            <p:spPr bwMode="gray">
              <a:xfrm flipH="1">
                <a:off x="1629377"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9" name="Rectangle 78"/>
              <p:cNvSpPr/>
              <p:nvPr/>
            </p:nvSpPr>
            <p:spPr bwMode="gray">
              <a:xfrm flipH="1">
                <a:off x="1554828"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0" name="Rectangle 79"/>
              <p:cNvSpPr/>
              <p:nvPr/>
            </p:nvSpPr>
            <p:spPr bwMode="gray">
              <a:xfrm flipH="1">
                <a:off x="1754512"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81" name="Rectangle 80"/>
              <p:cNvSpPr/>
              <p:nvPr/>
            </p:nvSpPr>
            <p:spPr bwMode="gray">
              <a:xfrm flipH="1">
                <a:off x="1679964"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grpSp>
          <p:nvGrpSpPr>
            <p:cNvPr id="63" name="Group 103"/>
            <p:cNvGrpSpPr/>
            <p:nvPr/>
          </p:nvGrpSpPr>
          <p:grpSpPr>
            <a:xfrm>
              <a:off x="1938773" y="3357261"/>
              <a:ext cx="428654" cy="331919"/>
              <a:chOff x="1941366" y="3422955"/>
              <a:chExt cx="428654" cy="331919"/>
            </a:xfrm>
          </p:grpSpPr>
          <p:sp>
            <p:nvSpPr>
              <p:cNvPr id="66" name="Rectangle 65"/>
              <p:cNvSpPr/>
              <p:nvPr/>
            </p:nvSpPr>
            <p:spPr bwMode="gray">
              <a:xfrm flipH="1">
                <a:off x="1941366"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7" name="Rectangle 66"/>
              <p:cNvSpPr/>
              <p:nvPr/>
            </p:nvSpPr>
            <p:spPr bwMode="gray">
              <a:xfrm flipH="1">
                <a:off x="2065614"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8" name="Rectangle 67"/>
              <p:cNvSpPr/>
              <p:nvPr/>
            </p:nvSpPr>
            <p:spPr bwMode="gray">
              <a:xfrm flipH="1">
                <a:off x="1990178"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69" name="Rectangle 68"/>
              <p:cNvSpPr/>
              <p:nvPr/>
            </p:nvSpPr>
            <p:spPr bwMode="gray">
              <a:xfrm flipH="1">
                <a:off x="2190748"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0" name="Rectangle 69"/>
              <p:cNvSpPr/>
              <p:nvPr/>
            </p:nvSpPr>
            <p:spPr bwMode="gray">
              <a:xfrm flipH="1">
                <a:off x="2115312"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1" name="Rectangle 70"/>
              <p:cNvSpPr/>
              <p:nvPr/>
            </p:nvSpPr>
            <p:spPr bwMode="gray">
              <a:xfrm flipH="1">
                <a:off x="2040763"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2" name="Rectangle 71"/>
              <p:cNvSpPr/>
              <p:nvPr/>
            </p:nvSpPr>
            <p:spPr bwMode="gray">
              <a:xfrm flipH="1">
                <a:off x="2240447"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73" name="Rectangle 72"/>
              <p:cNvSpPr/>
              <p:nvPr/>
            </p:nvSpPr>
            <p:spPr bwMode="gray">
              <a:xfrm flipH="1">
                <a:off x="2165899"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sp>
          <p:nvSpPr>
            <p:cNvPr id="64" name="TextBox 63"/>
            <p:cNvSpPr txBox="1"/>
            <p:nvPr/>
          </p:nvSpPr>
          <p:spPr>
            <a:xfrm>
              <a:off x="385704" y="3684573"/>
              <a:ext cx="2794436" cy="323165"/>
            </a:xfrm>
            <a:prstGeom prst="rect">
              <a:avLst/>
            </a:prstGeom>
            <a:noFill/>
          </p:spPr>
          <p:txBody>
            <a:bodyPr wrap="square" rtlCol="0">
              <a:spAutoFit/>
            </a:bodyPr>
            <a:lstStyle/>
            <a:p>
              <a:pPr algn="ctr"/>
              <a:r>
                <a:rPr lang="en-US" sz="1500" dirty="0" smtClean="0">
                  <a:solidFill>
                    <a:schemeClr val="bg1"/>
                  </a:solidFill>
                  <a:effectLst>
                    <a:glow rad="63500">
                      <a:schemeClr val="accent1">
                        <a:satMod val="175000"/>
                        <a:alpha val="40000"/>
                      </a:schemeClr>
                    </a:glow>
                  </a:effectLst>
                </a:rPr>
                <a:t>Cloud Infrastructure</a:t>
              </a:r>
              <a:endParaRPr lang="en-US" sz="1500" dirty="0">
                <a:solidFill>
                  <a:schemeClr val="bg1"/>
                </a:solidFill>
                <a:effectLst>
                  <a:glow rad="63500">
                    <a:schemeClr val="accent1">
                      <a:satMod val="175000"/>
                      <a:alpha val="40000"/>
                    </a:schemeClr>
                  </a:glow>
                </a:effectLst>
              </a:endParaRPr>
            </a:p>
          </p:txBody>
        </p:sp>
        <p:sp>
          <p:nvSpPr>
            <p:cNvPr id="65" name="Rectangle 64"/>
            <p:cNvSpPr/>
            <p:nvPr/>
          </p:nvSpPr>
          <p:spPr>
            <a:xfrm>
              <a:off x="878492" y="3022153"/>
              <a:ext cx="1781833" cy="323165"/>
            </a:xfrm>
            <a:prstGeom prst="rect">
              <a:avLst/>
            </a:prstGeom>
          </p:spPr>
          <p:txBody>
            <a:bodyPr wrap="none">
              <a:spAutoFit/>
            </a:bodyPr>
            <a:lstStyle/>
            <a:p>
              <a:pPr algn="ctr"/>
              <a:r>
                <a:rPr lang="en-US" sz="1500" dirty="0">
                  <a:solidFill>
                    <a:schemeClr val="tx2"/>
                  </a:solidFill>
                </a:rPr>
                <a:t>Analytic Engines</a:t>
              </a:r>
            </a:p>
          </p:txBody>
        </p:sp>
      </p:grpSp>
    </p:spTree>
    <p:extLst>
      <p:ext uri="{BB962C8B-B14F-4D97-AF65-F5344CB8AC3E}">
        <p14:creationId xmlns:p14="http://schemas.microsoft.com/office/powerpoint/2010/main" val="36882483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Big Data Transforms Relationship Management</a:t>
            </a:r>
            <a:endParaRPr lang="en-US" sz="2800" dirty="0"/>
          </a:p>
        </p:txBody>
      </p:sp>
      <p:sp>
        <p:nvSpPr>
          <p:cNvPr id="6" name="Content Placeholder 2"/>
          <p:cNvSpPr txBox="1">
            <a:spLocks/>
          </p:cNvSpPr>
          <p:nvPr/>
        </p:nvSpPr>
        <p:spPr>
          <a:xfrm>
            <a:off x="152400" y="3827719"/>
            <a:ext cx="3886200" cy="762000"/>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600" dirty="0" smtClean="0">
                <a:solidFill>
                  <a:schemeClr val="tx2"/>
                </a:solidFill>
                <a:latin typeface="+mn-lt"/>
              </a:rPr>
              <a:t>EMC Consulting engaged in Big Data quality, integration and warehousing project</a:t>
            </a:r>
            <a:endParaRPr kumimoji="0" lang="en-US" sz="1400" b="0" u="none" strike="noStrike" kern="1200" cap="none" spc="0" normalizeH="0" baseline="0" noProof="0" dirty="0">
              <a:ln>
                <a:noFill/>
              </a:ln>
              <a:solidFill>
                <a:srgbClr val="4D4D4D"/>
              </a:solidFill>
              <a:effectLst/>
              <a:uLnTx/>
              <a:uFillTx/>
              <a:latin typeface="MetaNormalLF-Roman"/>
              <a:cs typeface="Arial"/>
            </a:endParaRPr>
          </a:p>
        </p:txBody>
      </p:sp>
      <p:sp>
        <p:nvSpPr>
          <p:cNvPr id="7" name="Content Placeholder 6"/>
          <p:cNvSpPr txBox="1">
            <a:spLocks/>
          </p:cNvSpPr>
          <p:nvPr/>
        </p:nvSpPr>
        <p:spPr>
          <a:xfrm>
            <a:off x="4038600" y="895350"/>
            <a:ext cx="4953000" cy="3306762"/>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200" dirty="0" smtClean="0">
                <a:solidFill>
                  <a:srgbClr val="5F5F5F"/>
                </a:solidFill>
                <a:latin typeface="+mn-lt"/>
              </a:rPr>
              <a:t>Integrate social media data with existing CRM system to:</a:t>
            </a:r>
          </a:p>
          <a:p>
            <a:pPr lvl="1">
              <a:spcBef>
                <a:spcPts val="1200"/>
              </a:spcBef>
            </a:pPr>
            <a:r>
              <a:rPr lang="en-US" sz="1800" dirty="0" smtClean="0">
                <a:solidFill>
                  <a:srgbClr val="5F5F5F"/>
                </a:solidFill>
                <a:latin typeface="+mn-lt"/>
              </a:rPr>
              <a:t>Improve client product recommendations</a:t>
            </a:r>
          </a:p>
          <a:p>
            <a:pPr lvl="1">
              <a:spcBef>
                <a:spcPts val="1200"/>
              </a:spcBef>
            </a:pPr>
            <a:r>
              <a:rPr lang="en-US" sz="1800" dirty="0" smtClean="0">
                <a:solidFill>
                  <a:srgbClr val="5F5F5F"/>
                </a:solidFill>
                <a:latin typeface="+mn-lt"/>
              </a:rPr>
              <a:t>Improve prospecting with “like”  and cohort analysis</a:t>
            </a:r>
          </a:p>
          <a:p>
            <a:pPr lvl="1">
              <a:spcBef>
                <a:spcPts val="1200"/>
              </a:spcBef>
            </a:pPr>
            <a:r>
              <a:rPr lang="en-US" sz="1800" dirty="0" smtClean="0">
                <a:solidFill>
                  <a:srgbClr val="5F5F5F"/>
                </a:solidFill>
                <a:latin typeface="+mn-lt"/>
              </a:rPr>
              <a:t>Uncover new product and market opportunities and trends</a:t>
            </a:r>
          </a:p>
          <a:p>
            <a:pPr marL="0" indent="0">
              <a:spcBef>
                <a:spcPts val="1200"/>
              </a:spcBef>
              <a:buNone/>
            </a:pPr>
            <a:endParaRPr lang="en-US" sz="1800" dirty="0" smtClean="0">
              <a:solidFill>
                <a:srgbClr val="5F5F5F"/>
              </a:solidFill>
              <a:latin typeface="+mn-lt"/>
            </a:endParaRPr>
          </a:p>
          <a:p>
            <a:pPr lvl="1">
              <a:spcBef>
                <a:spcPts val="1200"/>
              </a:spcBef>
            </a:pPr>
            <a:endParaRPr lang="en-US" sz="1600" dirty="0" smtClean="0">
              <a:solidFill>
                <a:srgbClr val="5F5F5F"/>
              </a:solidFill>
              <a:latin typeface="+mn-lt"/>
            </a:endParaRPr>
          </a:p>
          <a:p>
            <a:pPr lvl="1">
              <a:spcBef>
                <a:spcPts val="1200"/>
              </a:spcBef>
            </a:pPr>
            <a:endParaRPr lang="en-US" sz="1600" dirty="0">
              <a:solidFill>
                <a:srgbClr val="5F5F5F"/>
              </a:solidFill>
              <a:latin typeface="+mn-lt"/>
            </a:endParaRP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3012" y="1058651"/>
            <a:ext cx="3545588" cy="2769068"/>
          </a:xfrm>
          <a:prstGeom prst="rect">
            <a:avLst/>
          </a:prstGeom>
          <a:ln>
            <a:noFill/>
          </a:ln>
          <a:effectLst>
            <a:softEdge rad="112500"/>
          </a:effectLst>
        </p:spPr>
      </p:pic>
    </p:spTree>
    <p:extLst>
      <p:ext uri="{BB962C8B-B14F-4D97-AF65-F5344CB8AC3E}">
        <p14:creationId xmlns:p14="http://schemas.microsoft.com/office/powerpoint/2010/main" val="34802960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Transforms Retail Banking</a:t>
            </a:r>
            <a:endParaRPr lang="en-US" dirty="0"/>
          </a:p>
        </p:txBody>
      </p:sp>
      <p:sp>
        <p:nvSpPr>
          <p:cNvPr id="6" name="Content Placeholder 2"/>
          <p:cNvSpPr txBox="1">
            <a:spLocks/>
          </p:cNvSpPr>
          <p:nvPr/>
        </p:nvSpPr>
        <p:spPr>
          <a:xfrm>
            <a:off x="152400" y="3714750"/>
            <a:ext cx="3886200" cy="762000"/>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400" i="1" dirty="0" smtClean="0">
                <a:solidFill>
                  <a:schemeClr val="tx2"/>
                </a:solidFill>
                <a:latin typeface="+mn-lt"/>
              </a:rPr>
              <a:t>“</a:t>
            </a:r>
            <a:r>
              <a:rPr lang="en-US" sz="1400" i="1" dirty="0" smtClean="0">
                <a:solidFill>
                  <a:schemeClr val="tx2"/>
                </a:solidFill>
                <a:latin typeface="Verdana" pitchFamily="34" charset="0"/>
                <a:cs typeface="Arial" pitchFamily="34" charset="0"/>
              </a:rPr>
              <a:t>We </a:t>
            </a:r>
            <a:r>
              <a:rPr lang="en-US" sz="1400" i="1" dirty="0">
                <a:solidFill>
                  <a:schemeClr val="tx2"/>
                </a:solidFill>
                <a:latin typeface="Verdana" pitchFamily="34" charset="0"/>
                <a:cs typeface="Arial" pitchFamily="34" charset="0"/>
              </a:rPr>
              <a:t>leveraged the profitability system to analyze historical data and create a new set of assumptions for our loan officer</a:t>
            </a:r>
            <a:r>
              <a:rPr lang="en-US" sz="1400" i="1" dirty="0" smtClean="0">
                <a:solidFill>
                  <a:schemeClr val="tx2"/>
                </a:solidFill>
                <a:latin typeface="+mn-lt"/>
              </a:rPr>
              <a:t>.”</a:t>
            </a:r>
            <a:r>
              <a:rPr kumimoji="0" lang="en-US" sz="1400" b="0" i="0" u="none" strike="noStrike" kern="1200" cap="none" spc="0" normalizeH="0" baseline="0" noProof="0" dirty="0" smtClean="0">
                <a:ln>
                  <a:noFill/>
                </a:ln>
                <a:solidFill>
                  <a:srgbClr val="7F7F7F"/>
                </a:solidFill>
                <a:effectLst/>
                <a:uLnTx/>
                <a:uFillTx/>
                <a:latin typeface="MetaNormalLF-Roman"/>
                <a:ea typeface="+mn-ea"/>
                <a:cs typeface="Arial"/>
              </a:rPr>
              <a:t>           </a:t>
            </a:r>
            <a:endParaRPr kumimoji="0" lang="en-US" sz="1200" b="0" i="0" u="none" strike="noStrike" kern="1200" cap="none" spc="0" normalizeH="0" baseline="0" noProof="0" dirty="0">
              <a:ln>
                <a:noFill/>
              </a:ln>
              <a:solidFill>
                <a:srgbClr val="4D4D4D"/>
              </a:solidFill>
              <a:effectLst/>
              <a:uLnTx/>
              <a:uFillTx/>
              <a:latin typeface="MetaNormalLF-Roman"/>
              <a:ea typeface="+mn-ea"/>
              <a:cs typeface="Arial"/>
            </a:endParaRPr>
          </a:p>
        </p:txBody>
      </p:sp>
      <p:sp>
        <p:nvSpPr>
          <p:cNvPr id="7" name="Content Placeholder 6"/>
          <p:cNvSpPr txBox="1">
            <a:spLocks/>
          </p:cNvSpPr>
          <p:nvPr/>
        </p:nvSpPr>
        <p:spPr>
          <a:xfrm>
            <a:off x="4038600" y="1047750"/>
            <a:ext cx="4953000" cy="3306762"/>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200" dirty="0" smtClean="0">
                <a:solidFill>
                  <a:srgbClr val="5F5F5F"/>
                </a:solidFill>
                <a:latin typeface="+mn-lt"/>
              </a:rPr>
              <a:t>Reduce customer attrition</a:t>
            </a:r>
          </a:p>
          <a:p>
            <a:pPr lvl="1">
              <a:spcBef>
                <a:spcPts val="1200"/>
              </a:spcBef>
            </a:pPr>
            <a:r>
              <a:rPr lang="en-US" sz="1800" dirty="0" smtClean="0">
                <a:solidFill>
                  <a:srgbClr val="5F5F5F"/>
                </a:solidFill>
                <a:latin typeface="+mn-lt"/>
              </a:rPr>
              <a:t>Proactive customer contact </a:t>
            </a:r>
          </a:p>
          <a:p>
            <a:pPr>
              <a:spcBef>
                <a:spcPts val="1200"/>
              </a:spcBef>
            </a:pPr>
            <a:r>
              <a:rPr lang="en-US" sz="2200" dirty="0" smtClean="0">
                <a:solidFill>
                  <a:srgbClr val="5F5F5F"/>
                </a:solidFill>
                <a:latin typeface="+mn-lt"/>
              </a:rPr>
              <a:t>Increase revenue per customer</a:t>
            </a:r>
          </a:p>
          <a:p>
            <a:pPr lvl="1">
              <a:spcBef>
                <a:spcPts val="1200"/>
              </a:spcBef>
            </a:pPr>
            <a:r>
              <a:rPr lang="en-US" sz="1800" dirty="0" smtClean="0">
                <a:solidFill>
                  <a:srgbClr val="5F5F5F"/>
                </a:solidFill>
                <a:latin typeface="+mn-lt"/>
              </a:rPr>
              <a:t>Recommend products based on purchasing trends</a:t>
            </a:r>
          </a:p>
          <a:p>
            <a:pPr>
              <a:spcBef>
                <a:spcPts val="1200"/>
              </a:spcBef>
            </a:pPr>
            <a:r>
              <a:rPr lang="en-US" sz="2200" dirty="0" smtClean="0">
                <a:solidFill>
                  <a:srgbClr val="5F5F5F"/>
                </a:solidFill>
                <a:latin typeface="+mn-lt"/>
              </a:rPr>
              <a:t>Improved operational efficiency</a:t>
            </a:r>
          </a:p>
          <a:p>
            <a:pPr lvl="1">
              <a:spcBef>
                <a:spcPts val="1200"/>
              </a:spcBef>
            </a:pPr>
            <a:r>
              <a:rPr lang="en-US" sz="1800" dirty="0" smtClean="0">
                <a:solidFill>
                  <a:srgbClr val="5F5F5F"/>
                </a:solidFill>
                <a:latin typeface="+mn-lt"/>
              </a:rPr>
              <a:t>Staff branches based on “who” banks “where”</a:t>
            </a:r>
          </a:p>
          <a:p>
            <a:pPr lvl="1">
              <a:spcBef>
                <a:spcPts val="1200"/>
              </a:spcBef>
            </a:pPr>
            <a:endParaRPr lang="en-US" sz="1600" dirty="0" smtClean="0">
              <a:solidFill>
                <a:srgbClr val="5F5F5F"/>
              </a:solidFill>
              <a:latin typeface="+mn-lt"/>
            </a:endParaRPr>
          </a:p>
          <a:p>
            <a:pPr lvl="1">
              <a:spcBef>
                <a:spcPts val="1200"/>
              </a:spcBef>
            </a:pPr>
            <a:endParaRPr lang="en-US" sz="1600" dirty="0">
              <a:solidFill>
                <a:srgbClr val="5F5F5F"/>
              </a:solidFill>
              <a:latin typeface="+mn-lt"/>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446" y="1276350"/>
            <a:ext cx="3824153" cy="2230754"/>
          </a:xfrm>
          <a:prstGeom prst="rect">
            <a:avLst/>
          </a:prstGeom>
          <a:ln>
            <a:noFill/>
          </a:ln>
          <a:effectLst>
            <a:softEdge rad="112500"/>
          </a:effectLst>
        </p:spPr>
      </p:pic>
    </p:spTree>
    <p:extLst>
      <p:ext uri="{BB962C8B-B14F-4D97-AF65-F5344CB8AC3E}">
        <p14:creationId xmlns:p14="http://schemas.microsoft.com/office/powerpoint/2010/main" val="10201220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42180" y="887875"/>
            <a:ext cx="8782819" cy="3152687"/>
          </a:xfrm>
          <a:prstGeom prst="rect">
            <a:avLst/>
          </a:prstGeom>
          <a:gradFill flip="none" rotWithShape="1">
            <a:gsLst>
              <a:gs pos="0">
                <a:schemeClr val="accent1">
                  <a:lumMod val="60000"/>
                  <a:lumOff val="40000"/>
                  <a:alpha val="35000"/>
                </a:schemeClr>
              </a:gs>
              <a:gs pos="100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gray">
          <a:xfrm>
            <a:off x="650735" y="884124"/>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All Data</a:t>
            </a:r>
            <a:br>
              <a:rPr lang="en-US" sz="1400" dirty="0" smtClean="0">
                <a:solidFill>
                  <a:srgbClr val="5F5F5F"/>
                </a:solidFill>
                <a:cs typeface="Arial Unicode MS" pitchFamily="34" charset="-128"/>
              </a:rPr>
            </a:br>
            <a:r>
              <a:rPr lang="en-US" sz="1400" dirty="0" smtClean="0">
                <a:solidFill>
                  <a:srgbClr val="5F5F5F"/>
                </a:solidFill>
                <a:cs typeface="Arial Unicode MS" pitchFamily="34" charset="-128"/>
              </a:rPr>
              <a:t>Faster Answers</a:t>
            </a:r>
          </a:p>
          <a:p>
            <a:pPr lvl="0" defTabSz="457177">
              <a:defRPr/>
            </a:pPr>
            <a:r>
              <a:rPr lang="en-US" sz="1400" dirty="0" smtClean="0">
                <a:solidFill>
                  <a:srgbClr val="5F5F5F"/>
                </a:solidFill>
                <a:cs typeface="Arial Unicode MS" pitchFamily="34" charset="-128"/>
              </a:rPr>
              <a:t>Elastic &amp; Scalable</a:t>
            </a:r>
          </a:p>
        </p:txBody>
      </p:sp>
      <p:sp>
        <p:nvSpPr>
          <p:cNvPr id="40" name="TextBox 39"/>
          <p:cNvSpPr txBox="1"/>
          <p:nvPr/>
        </p:nvSpPr>
        <p:spPr>
          <a:xfrm>
            <a:off x="159809" y="681718"/>
            <a:ext cx="722749" cy="1107996"/>
          </a:xfrm>
          <a:prstGeom prst="rect">
            <a:avLst/>
          </a:prstGeom>
          <a:noFill/>
        </p:spPr>
        <p:txBody>
          <a:bodyPr wrap="none" rtlCol="0">
            <a:spAutoFit/>
          </a:bodyPr>
          <a:lstStyle/>
          <a:p>
            <a:r>
              <a:rPr lang="en-US" sz="6600" dirty="0" smtClean="0">
                <a:solidFill>
                  <a:schemeClr val="tx2"/>
                </a:solidFill>
              </a:rPr>
              <a:t>1</a:t>
            </a:r>
            <a:endParaRPr lang="en-US" sz="6600" dirty="0">
              <a:solidFill>
                <a:schemeClr val="tx2"/>
              </a:solidFill>
            </a:endParaRPr>
          </a:p>
        </p:txBody>
      </p:sp>
      <p:sp>
        <p:nvSpPr>
          <p:cNvPr id="2" name="Title 1"/>
          <p:cNvSpPr>
            <a:spLocks noGrp="1"/>
          </p:cNvSpPr>
          <p:nvPr>
            <p:ph type="title"/>
          </p:nvPr>
        </p:nvSpPr>
        <p:spPr/>
        <p:txBody>
          <a:bodyPr/>
          <a:lstStyle/>
          <a:p>
            <a:r>
              <a:rPr lang="en-US" dirty="0" smtClean="0">
                <a:latin typeface="+mn-lt"/>
              </a:rPr>
              <a:t>The Big Data Stack</a:t>
            </a:r>
            <a:endParaRPr lang="en-US" dirty="0">
              <a:latin typeface="+mn-lt"/>
            </a:endParaRPr>
          </a:p>
        </p:txBody>
      </p:sp>
      <p:sp>
        <p:nvSpPr>
          <p:cNvPr id="21" name="TextBox 20"/>
          <p:cNvSpPr txBox="1"/>
          <p:nvPr/>
        </p:nvSpPr>
        <p:spPr>
          <a:xfrm>
            <a:off x="3143745" y="669068"/>
            <a:ext cx="722749" cy="1107996"/>
          </a:xfrm>
          <a:prstGeom prst="rect">
            <a:avLst/>
          </a:prstGeom>
          <a:noFill/>
        </p:spPr>
        <p:txBody>
          <a:bodyPr wrap="none" rtlCol="0">
            <a:spAutoFit/>
          </a:bodyPr>
          <a:lstStyle/>
          <a:p>
            <a:r>
              <a:rPr lang="en-US" sz="6600" dirty="0">
                <a:solidFill>
                  <a:schemeClr val="tx2"/>
                </a:solidFill>
              </a:rPr>
              <a:t>2</a:t>
            </a:r>
          </a:p>
        </p:txBody>
      </p:sp>
      <p:sp>
        <p:nvSpPr>
          <p:cNvPr id="22" name="Rectangle 21"/>
          <p:cNvSpPr/>
          <p:nvPr/>
        </p:nvSpPr>
        <p:spPr bwMode="gray">
          <a:xfrm>
            <a:off x="3729054" y="874872"/>
            <a:ext cx="2207589" cy="738664"/>
          </a:xfrm>
          <a:prstGeom prst="rect">
            <a:avLst/>
          </a:prstGeom>
        </p:spPr>
        <p:txBody>
          <a:bodyPr wrap="square" anchor="ctr">
            <a:spAutoFit/>
          </a:bodyPr>
          <a:lstStyle/>
          <a:p>
            <a:pPr lvl="0" defTabSz="457177">
              <a:defRPr/>
            </a:pPr>
            <a:r>
              <a:rPr lang="en-US" sz="1400" dirty="0">
                <a:solidFill>
                  <a:srgbClr val="5F5F5F"/>
                </a:solidFill>
                <a:cs typeface="Arial Unicode MS" pitchFamily="34" charset="-128"/>
              </a:rPr>
              <a:t>Data </a:t>
            </a:r>
            <a:r>
              <a:rPr lang="en-US" sz="1400" dirty="0" smtClean="0">
                <a:solidFill>
                  <a:srgbClr val="5F5F5F"/>
                </a:solidFill>
                <a:cs typeface="Arial Unicode MS" pitchFamily="34" charset="-128"/>
              </a:rPr>
              <a:t>Science </a:t>
            </a:r>
            <a:r>
              <a:rPr lang="en-US" sz="1400" dirty="0">
                <a:solidFill>
                  <a:srgbClr val="5F5F5F"/>
                </a:solidFill>
                <a:cs typeface="Arial Unicode MS" pitchFamily="34" charset="-128"/>
              </a:rPr>
              <a:t/>
            </a:r>
            <a:br>
              <a:rPr lang="en-US" sz="1400" dirty="0">
                <a:solidFill>
                  <a:srgbClr val="5F5F5F"/>
                </a:solidFill>
                <a:cs typeface="Arial Unicode MS" pitchFamily="34" charset="-128"/>
              </a:rPr>
            </a:br>
            <a:r>
              <a:rPr lang="en-US" sz="1400" dirty="0">
                <a:solidFill>
                  <a:srgbClr val="5F5F5F"/>
                </a:solidFill>
                <a:cs typeface="Arial Unicode MS" pitchFamily="34" charset="-128"/>
              </a:rPr>
              <a:t>Collaboration</a:t>
            </a:r>
          </a:p>
          <a:p>
            <a:pPr lvl="0" defTabSz="457177">
              <a:defRPr/>
            </a:pPr>
            <a:r>
              <a:rPr lang="en-US" sz="1400" dirty="0" smtClean="0">
                <a:solidFill>
                  <a:srgbClr val="5F5F5F"/>
                </a:solidFill>
                <a:cs typeface="Arial Unicode MS" pitchFamily="34" charset="-128"/>
              </a:rPr>
              <a:t>Self-Service</a:t>
            </a:r>
            <a:endParaRPr lang="en-US" sz="1400" dirty="0">
              <a:solidFill>
                <a:srgbClr val="5F5F5F"/>
              </a:solidFill>
              <a:cs typeface="Arial Unicode MS" pitchFamily="34" charset="-128"/>
            </a:endParaRPr>
          </a:p>
        </p:txBody>
      </p:sp>
      <p:sp>
        <p:nvSpPr>
          <p:cNvPr id="23" name="Rectangle 3"/>
          <p:cNvSpPr>
            <a:spLocks noChangeArrowheads="1"/>
          </p:cNvSpPr>
          <p:nvPr/>
        </p:nvSpPr>
        <p:spPr bwMode="gray">
          <a:xfrm>
            <a:off x="3355524" y="4146341"/>
            <a:ext cx="3072384"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Agile Analytics</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People  &amp; Productivity Focus</a:t>
            </a:r>
          </a:p>
        </p:txBody>
      </p:sp>
      <p:sp>
        <p:nvSpPr>
          <p:cNvPr id="35" name="TextBox 34"/>
          <p:cNvSpPr txBox="1"/>
          <p:nvPr/>
        </p:nvSpPr>
        <p:spPr>
          <a:xfrm>
            <a:off x="6488877" y="648072"/>
            <a:ext cx="722749" cy="1107996"/>
          </a:xfrm>
          <a:prstGeom prst="rect">
            <a:avLst/>
          </a:prstGeom>
          <a:noFill/>
        </p:spPr>
        <p:txBody>
          <a:bodyPr wrap="none" rtlCol="0">
            <a:spAutoFit/>
          </a:bodyPr>
          <a:lstStyle/>
          <a:p>
            <a:r>
              <a:rPr lang="en-US" sz="6600" dirty="0" smtClean="0">
                <a:solidFill>
                  <a:schemeClr val="tx2"/>
                </a:solidFill>
              </a:rPr>
              <a:t>3</a:t>
            </a:r>
            <a:endParaRPr lang="en-US" sz="6600" dirty="0">
              <a:solidFill>
                <a:schemeClr val="tx2"/>
              </a:solidFill>
            </a:endParaRPr>
          </a:p>
        </p:txBody>
      </p:sp>
      <p:sp>
        <p:nvSpPr>
          <p:cNvPr id="36" name="Rectangle 35"/>
          <p:cNvSpPr/>
          <p:nvPr/>
        </p:nvSpPr>
        <p:spPr bwMode="gray">
          <a:xfrm>
            <a:off x="7051253" y="845632"/>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Real Time Decisions</a:t>
            </a:r>
          </a:p>
          <a:p>
            <a:pPr lvl="0" defTabSz="457177">
              <a:defRPr/>
            </a:pPr>
            <a:r>
              <a:rPr lang="en-US" sz="1400" dirty="0" smtClean="0">
                <a:solidFill>
                  <a:srgbClr val="5F5F5F"/>
                </a:solidFill>
                <a:cs typeface="Arial Unicode MS" pitchFamily="34" charset="-128"/>
              </a:rPr>
              <a:t>New Applications</a:t>
            </a:r>
          </a:p>
          <a:p>
            <a:pPr lvl="0" defTabSz="457177">
              <a:defRPr/>
            </a:pPr>
            <a:r>
              <a:rPr lang="en-US" sz="1400" dirty="0" smtClean="0">
                <a:solidFill>
                  <a:srgbClr val="5F5F5F"/>
                </a:solidFill>
                <a:cs typeface="Arial Unicode MS" pitchFamily="34" charset="-128"/>
              </a:rPr>
              <a:t>Data Monetization</a:t>
            </a:r>
            <a:endParaRPr lang="en-US" sz="1400" dirty="0">
              <a:solidFill>
                <a:srgbClr val="5F5F5F"/>
              </a:solidFill>
              <a:cs typeface="Arial Unicode MS" pitchFamily="34" charset="-128"/>
            </a:endParaRPr>
          </a:p>
        </p:txBody>
      </p:sp>
      <p:sp>
        <p:nvSpPr>
          <p:cNvPr id="42" name="Pentagon 41"/>
          <p:cNvSpPr/>
          <p:nvPr/>
        </p:nvSpPr>
        <p:spPr bwMode="gray">
          <a:xfrm rot="16200000">
            <a:off x="7019377" y="1145177"/>
            <a:ext cx="1594125" cy="2655125"/>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24" name="Pentagon 23"/>
          <p:cNvSpPr/>
          <p:nvPr/>
        </p:nvSpPr>
        <p:spPr bwMode="gray">
          <a:xfrm rot="16200000">
            <a:off x="4104912" y="1437662"/>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43" name="Rectangle 3"/>
          <p:cNvSpPr>
            <a:spLocks noChangeArrowheads="1"/>
          </p:cNvSpPr>
          <p:nvPr/>
        </p:nvSpPr>
        <p:spPr bwMode="gray">
          <a:xfrm>
            <a:off x="6488877" y="4136096"/>
            <a:ext cx="2584575"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Predictive Enterprise</a:t>
            </a:r>
            <a:r>
              <a:rPr lang="en-US" dirty="0" smtClean="0">
                <a:solidFill>
                  <a:schemeClr val="tx2"/>
                </a:solidFill>
                <a:cs typeface="Arial Unicode MS" pitchFamily="34" charset="-128"/>
              </a:rPr>
              <a:t/>
            </a:r>
            <a:br>
              <a:rPr lang="en-US" dirty="0" smtClean="0">
                <a:solidFill>
                  <a:schemeClr val="tx2"/>
                </a:solidFill>
                <a:cs typeface="Arial Unicode MS" pitchFamily="34" charset="-128"/>
              </a:rPr>
            </a:br>
            <a:r>
              <a:rPr lang="en-US" sz="1200" dirty="0" smtClean="0">
                <a:solidFill>
                  <a:schemeClr val="tx2"/>
                </a:solidFill>
                <a:cs typeface="Arial Unicode MS" pitchFamily="34" charset="-128"/>
              </a:rPr>
              <a:t>Application Focus</a:t>
            </a:r>
          </a:p>
        </p:txBody>
      </p:sp>
      <p:sp>
        <p:nvSpPr>
          <p:cNvPr id="90" name="Pentagon 89"/>
          <p:cNvSpPr/>
          <p:nvPr/>
        </p:nvSpPr>
        <p:spPr bwMode="gray">
          <a:xfrm rot="16200000">
            <a:off x="975032" y="1889697"/>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41" name="Rectangle 3"/>
          <p:cNvSpPr>
            <a:spLocks noChangeArrowheads="1"/>
          </p:cNvSpPr>
          <p:nvPr/>
        </p:nvSpPr>
        <p:spPr bwMode="gray">
          <a:xfrm>
            <a:off x="242180" y="4136096"/>
            <a:ext cx="3065916"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Big Data Infrastructure</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Technology Focus</a:t>
            </a:r>
          </a:p>
        </p:txBody>
      </p:sp>
      <p:sp>
        <p:nvSpPr>
          <p:cNvPr id="75" name="Rectangle 74"/>
          <p:cNvSpPr/>
          <p:nvPr/>
        </p:nvSpPr>
        <p:spPr>
          <a:xfrm>
            <a:off x="311609" y="3374636"/>
            <a:ext cx="7935919" cy="12015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311610" y="3542421"/>
            <a:ext cx="4226149" cy="923330"/>
          </a:xfrm>
          <a:prstGeom prst="rect">
            <a:avLst/>
          </a:prstGeom>
          <a:noFill/>
        </p:spPr>
        <p:txBody>
          <a:bodyPr wrap="none" rtlCol="0">
            <a:spAutoFit/>
          </a:bodyPr>
          <a:lstStyle/>
          <a:p>
            <a:r>
              <a:rPr lang="en-US" dirty="0" smtClean="0">
                <a:solidFill>
                  <a:srgbClr val="4D4D4D"/>
                </a:solidFill>
              </a:rPr>
              <a:t>Structured &amp; Unstructured Data</a:t>
            </a:r>
          </a:p>
          <a:p>
            <a:r>
              <a:rPr lang="en-US" dirty="0" smtClean="0">
                <a:solidFill>
                  <a:srgbClr val="4D4D4D"/>
                </a:solidFill>
              </a:rPr>
              <a:t>Analyze Petabytes Of Current Data</a:t>
            </a:r>
            <a:endParaRPr lang="en-US" dirty="0">
              <a:solidFill>
                <a:srgbClr val="4D4D4D"/>
              </a:solidFill>
            </a:endParaRPr>
          </a:p>
          <a:p>
            <a:r>
              <a:rPr lang="en-US" dirty="0" smtClean="0">
                <a:solidFill>
                  <a:srgbClr val="4D4D4D"/>
                </a:solidFill>
              </a:rPr>
              <a:t>Virtual, Scale Out Architecture</a:t>
            </a:r>
          </a:p>
        </p:txBody>
      </p:sp>
      <p:sp>
        <p:nvSpPr>
          <p:cNvPr id="77" name="Rectangle 76"/>
          <p:cNvSpPr/>
          <p:nvPr/>
        </p:nvSpPr>
        <p:spPr>
          <a:xfrm>
            <a:off x="311609" y="2115127"/>
            <a:ext cx="7935919" cy="12015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311610" y="2248427"/>
            <a:ext cx="4445147" cy="923330"/>
          </a:xfrm>
          <a:prstGeom prst="rect">
            <a:avLst/>
          </a:prstGeom>
          <a:noFill/>
        </p:spPr>
        <p:txBody>
          <a:bodyPr wrap="none" rtlCol="0">
            <a:spAutoFit/>
          </a:bodyPr>
          <a:lstStyle/>
          <a:p>
            <a:r>
              <a:rPr lang="en-US" dirty="0" smtClean="0">
                <a:solidFill>
                  <a:srgbClr val="4D4D4D"/>
                </a:solidFill>
              </a:rPr>
              <a:t>Self-Service</a:t>
            </a:r>
          </a:p>
          <a:p>
            <a:r>
              <a:rPr lang="en-US" dirty="0" smtClean="0">
                <a:solidFill>
                  <a:srgbClr val="4D4D4D"/>
                </a:solidFill>
              </a:rPr>
              <a:t>Iterative, Agile</a:t>
            </a:r>
          </a:p>
          <a:p>
            <a:r>
              <a:rPr lang="en-US" dirty="0" smtClean="0">
                <a:solidFill>
                  <a:srgbClr val="4D4D4D"/>
                </a:solidFill>
              </a:rPr>
              <a:t>Transparent, Real-time Collaboration</a:t>
            </a:r>
            <a:endParaRPr lang="en-US" dirty="0">
              <a:solidFill>
                <a:srgbClr val="4D4D4D"/>
              </a:solidFill>
            </a:endParaRPr>
          </a:p>
        </p:txBody>
      </p:sp>
      <p:sp>
        <p:nvSpPr>
          <p:cNvPr id="79" name="Rectangle 78"/>
          <p:cNvSpPr/>
          <p:nvPr/>
        </p:nvSpPr>
        <p:spPr>
          <a:xfrm>
            <a:off x="311610" y="855642"/>
            <a:ext cx="7935919" cy="12015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311611" y="1022468"/>
            <a:ext cx="3614466" cy="923330"/>
          </a:xfrm>
          <a:prstGeom prst="rect">
            <a:avLst/>
          </a:prstGeom>
          <a:noFill/>
        </p:spPr>
        <p:txBody>
          <a:bodyPr wrap="none" rtlCol="0">
            <a:spAutoFit/>
          </a:bodyPr>
          <a:lstStyle/>
          <a:p>
            <a:r>
              <a:rPr lang="en-US" dirty="0" smtClean="0">
                <a:solidFill>
                  <a:srgbClr val="4D4D4D"/>
                </a:solidFill>
              </a:rPr>
              <a:t>Predictions Built-In</a:t>
            </a:r>
          </a:p>
          <a:p>
            <a:r>
              <a:rPr lang="en-US" dirty="0" smtClean="0">
                <a:solidFill>
                  <a:srgbClr val="4D4D4D"/>
                </a:solidFill>
              </a:rPr>
              <a:t>Data At The Point Of Decision</a:t>
            </a:r>
          </a:p>
          <a:p>
            <a:r>
              <a:rPr lang="en-US" dirty="0" smtClean="0">
                <a:solidFill>
                  <a:srgbClr val="4D4D4D"/>
                </a:solidFill>
              </a:rPr>
              <a:t>Scale Big Data Insights</a:t>
            </a:r>
            <a:endParaRPr lang="en-US" dirty="0">
              <a:solidFill>
                <a:srgbClr val="4D4D4D"/>
              </a:solidFill>
            </a:endParaRPr>
          </a:p>
        </p:txBody>
      </p:sp>
      <p:grpSp>
        <p:nvGrpSpPr>
          <p:cNvPr id="81" name="Group 24"/>
          <p:cNvGrpSpPr/>
          <p:nvPr/>
        </p:nvGrpSpPr>
        <p:grpSpPr>
          <a:xfrm>
            <a:off x="3308098" y="2295208"/>
            <a:ext cx="3189988" cy="1170802"/>
            <a:chOff x="229297" y="2189368"/>
            <a:chExt cx="3189988" cy="1170802"/>
          </a:xfrm>
        </p:grpSpPr>
        <p:sp>
          <p:nvSpPr>
            <p:cNvPr id="82" name="Rectangle 81"/>
            <p:cNvSpPr/>
            <p:nvPr/>
          </p:nvSpPr>
          <p:spPr>
            <a:xfrm>
              <a:off x="229297" y="2866394"/>
              <a:ext cx="3180779" cy="4937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83" name="Picture 82" descr="\\MV-FS\Projects\EMC\resources\EMC_icons_070910\unapproved\png\avatars_female.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674226" y="2517540"/>
              <a:ext cx="574703"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 descr="avatars_female.png"/>
            <p:cNvPicPr>
              <a:picLocks/>
            </p:cNvPicPr>
            <p:nvPr/>
          </p:nvPicPr>
          <p:blipFill rotWithShape="1">
            <a:blip r:embed="rId4" cstate="email">
              <a:extLst>
                <a:ext uri="{28A0092B-C50C-407E-A947-70E740481C1C}">
                  <a14:useLocalDpi xmlns:a14="http://schemas.microsoft.com/office/drawing/2010/main"/>
                </a:ext>
              </a:extLst>
            </a:blip>
            <a:srcRect/>
            <a:stretch/>
          </p:blipFill>
          <p:spPr bwMode="auto">
            <a:xfrm>
              <a:off x="943987" y="2517540"/>
              <a:ext cx="572851" cy="50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3" descr="avatars_exec.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1523598" y="2517540"/>
              <a:ext cx="573341" cy="49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descr="avatars_male.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2096939" y="2517540"/>
              <a:ext cx="571408" cy="49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86" descr="avatars_itmgr.png"/>
            <p:cNvPicPr>
              <a:picLocks/>
            </p:cNvPicPr>
            <p:nvPr/>
          </p:nvPicPr>
          <p:blipFill rotWithShape="1">
            <a:blip r:embed="rId7" cstate="email">
              <a:extLst>
                <a:ext uri="{28A0092B-C50C-407E-A947-70E740481C1C}">
                  <a14:useLocalDpi xmlns:a14="http://schemas.microsoft.com/office/drawing/2010/main"/>
                </a:ext>
              </a:extLst>
            </a:blip>
            <a:srcRect/>
            <a:stretch/>
          </p:blipFill>
          <p:spPr bwMode="auto">
            <a:xfrm>
              <a:off x="366713" y="2517540"/>
              <a:ext cx="571395" cy="5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87"/>
            <p:cNvSpPr/>
            <p:nvPr/>
          </p:nvSpPr>
          <p:spPr>
            <a:xfrm>
              <a:off x="267918" y="2979078"/>
              <a:ext cx="3151367" cy="323165"/>
            </a:xfrm>
            <a:prstGeom prst="rect">
              <a:avLst/>
            </a:prstGeom>
          </p:spPr>
          <p:txBody>
            <a:bodyPr wrap="none" anchor="b">
              <a:spAutoFit/>
            </a:bodyPr>
            <a:lstStyle/>
            <a:p>
              <a:pPr algn="ctr"/>
              <a:r>
                <a:rPr lang="en-US" sz="1500" dirty="0" smtClean="0">
                  <a:solidFill>
                    <a:schemeClr val="bg1"/>
                  </a:solidFill>
                </a:rPr>
                <a:t>Analytic Productivity Platform</a:t>
              </a:r>
              <a:endParaRPr lang="en-US" sz="1500" dirty="0">
                <a:solidFill>
                  <a:schemeClr val="bg1"/>
                </a:solidFill>
              </a:endParaRPr>
            </a:p>
          </p:txBody>
        </p:sp>
        <p:sp>
          <p:nvSpPr>
            <p:cNvPr id="89" name="TextBox 88"/>
            <p:cNvSpPr txBox="1"/>
            <p:nvPr/>
          </p:nvSpPr>
          <p:spPr>
            <a:xfrm>
              <a:off x="411561" y="2189368"/>
              <a:ext cx="2794436" cy="369332"/>
            </a:xfrm>
            <a:prstGeom prst="rect">
              <a:avLst/>
            </a:prstGeom>
            <a:noFill/>
          </p:spPr>
          <p:txBody>
            <a:bodyPr wrap="square" rtlCol="0">
              <a:spAutoFit/>
            </a:bodyPr>
            <a:lstStyle/>
            <a:p>
              <a:pPr algn="ctr"/>
              <a:r>
                <a:rPr lang="en-US" dirty="0" smtClean="0">
                  <a:solidFill>
                    <a:schemeClr val="tx2"/>
                  </a:solidFill>
                </a:rPr>
                <a:t>Agile Process &amp; Tools</a:t>
              </a:r>
              <a:endParaRPr lang="en-US" dirty="0">
                <a:solidFill>
                  <a:schemeClr val="tx2"/>
                </a:solidFill>
              </a:endParaRPr>
            </a:p>
          </p:txBody>
        </p:sp>
      </p:grpSp>
      <p:grpSp>
        <p:nvGrpSpPr>
          <p:cNvPr id="92" name="Group 43"/>
          <p:cNvGrpSpPr/>
          <p:nvPr/>
        </p:nvGrpSpPr>
        <p:grpSpPr>
          <a:xfrm>
            <a:off x="6192222" y="1784419"/>
            <a:ext cx="3180779" cy="825588"/>
            <a:chOff x="215435" y="1262570"/>
            <a:chExt cx="3180779" cy="825588"/>
          </a:xfrm>
        </p:grpSpPr>
        <p:sp>
          <p:nvSpPr>
            <p:cNvPr id="93" name="Rectangle 92"/>
            <p:cNvSpPr/>
            <p:nvPr/>
          </p:nvSpPr>
          <p:spPr bwMode="gray">
            <a:xfrm>
              <a:off x="780716" y="1866514"/>
              <a:ext cx="1968952" cy="4571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bwMode="gray">
            <a:xfrm>
              <a:off x="621119" y="1755815"/>
              <a:ext cx="264383" cy="2643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3" name="Diamond 102"/>
            <p:cNvSpPr/>
            <p:nvPr/>
          </p:nvSpPr>
          <p:spPr bwMode="gray">
            <a:xfrm>
              <a:off x="1984964" y="1687854"/>
              <a:ext cx="400304" cy="400304"/>
            </a:xfrm>
            <a:prstGeom prst="diamon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200" dirty="0">
                <a:solidFill>
                  <a:schemeClr val="bg1"/>
                </a:solidFill>
              </a:endParaRPr>
            </a:p>
          </p:txBody>
        </p:sp>
        <p:sp>
          <p:nvSpPr>
            <p:cNvPr id="104" name="Rectangle 103"/>
            <p:cNvSpPr/>
            <p:nvPr/>
          </p:nvSpPr>
          <p:spPr bwMode="gray">
            <a:xfrm>
              <a:off x="1206299" y="1709172"/>
              <a:ext cx="457868" cy="35766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131" name="Oval 130"/>
            <p:cNvSpPr/>
            <p:nvPr/>
          </p:nvSpPr>
          <p:spPr bwMode="gray">
            <a:xfrm>
              <a:off x="2706066" y="1755815"/>
              <a:ext cx="264383" cy="2643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2" name="TextBox 131"/>
            <p:cNvSpPr txBox="1"/>
            <p:nvPr/>
          </p:nvSpPr>
          <p:spPr>
            <a:xfrm>
              <a:off x="215435" y="1262570"/>
              <a:ext cx="3180779" cy="369332"/>
            </a:xfrm>
            <a:prstGeom prst="rect">
              <a:avLst/>
            </a:prstGeom>
            <a:noFill/>
          </p:spPr>
          <p:txBody>
            <a:bodyPr wrap="square" rtlCol="0">
              <a:spAutoFit/>
            </a:bodyPr>
            <a:lstStyle/>
            <a:p>
              <a:pPr algn="ctr"/>
              <a:r>
                <a:rPr lang="en-US" dirty="0" smtClean="0">
                  <a:solidFill>
                    <a:schemeClr val="tx2"/>
                  </a:solidFill>
                </a:rPr>
                <a:t>Big Data Enabled Apps</a:t>
              </a:r>
              <a:endParaRPr lang="en-US" dirty="0">
                <a:solidFill>
                  <a:schemeClr val="tx2"/>
                </a:solidFill>
              </a:endParaRPr>
            </a:p>
          </p:txBody>
        </p:sp>
      </p:grpSp>
      <p:grpSp>
        <p:nvGrpSpPr>
          <p:cNvPr id="133" name="Group 79"/>
          <p:cNvGrpSpPr/>
          <p:nvPr/>
        </p:nvGrpSpPr>
        <p:grpSpPr>
          <a:xfrm>
            <a:off x="385704" y="2978249"/>
            <a:ext cx="2794436" cy="1066670"/>
            <a:chOff x="385704" y="2978249"/>
            <a:chExt cx="2794436" cy="1066670"/>
          </a:xfrm>
        </p:grpSpPr>
        <p:sp>
          <p:nvSpPr>
            <p:cNvPr id="134" name="Rectangle 133"/>
            <p:cNvSpPr/>
            <p:nvPr/>
          </p:nvSpPr>
          <p:spPr>
            <a:xfrm>
              <a:off x="591563" y="2978249"/>
              <a:ext cx="2360706" cy="5036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500" dirty="0">
                <a:solidFill>
                  <a:schemeClr val="tx2"/>
                </a:solidFill>
              </a:endParaRPr>
            </a:p>
          </p:txBody>
        </p:sp>
        <p:sp>
          <p:nvSpPr>
            <p:cNvPr id="135" name="Rectangle 134"/>
            <p:cNvSpPr/>
            <p:nvPr/>
          </p:nvSpPr>
          <p:spPr>
            <a:xfrm>
              <a:off x="616752" y="3051663"/>
              <a:ext cx="2314563" cy="323165"/>
            </a:xfrm>
            <a:prstGeom prst="rect">
              <a:avLst/>
            </a:prstGeom>
          </p:spPr>
          <p:txBody>
            <a:bodyPr wrap="square">
              <a:spAutoFit/>
            </a:bodyPr>
            <a:lstStyle/>
            <a:p>
              <a:pPr algn="ctr">
                <a:defRPr/>
              </a:pPr>
              <a:r>
                <a:rPr lang="en-US" sz="1500" dirty="0" smtClean="0">
                  <a:solidFill>
                    <a:schemeClr val="bg1"/>
                  </a:solidFill>
                </a:rPr>
                <a:t>Analytics Engines</a:t>
              </a:r>
              <a:endParaRPr lang="en-US" sz="1500" dirty="0">
                <a:solidFill>
                  <a:schemeClr val="bg1"/>
                </a:solidFill>
              </a:endParaRPr>
            </a:p>
          </p:txBody>
        </p:sp>
        <p:pic>
          <p:nvPicPr>
            <p:cNvPr id="136"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2263929" y="3596277"/>
              <a:ext cx="800951" cy="448642"/>
            </a:xfrm>
            <a:prstGeom prst="rect">
              <a:avLst/>
            </a:prstGeom>
            <a:noFill/>
            <a:ln w="9525">
              <a:noFill/>
              <a:miter lim="800000"/>
              <a:headEnd/>
              <a:tailEnd/>
            </a:ln>
            <a:effectLst/>
          </p:spPr>
        </p:pic>
        <p:pic>
          <p:nvPicPr>
            <p:cNvPr id="137"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807442" y="3596277"/>
              <a:ext cx="800951" cy="448642"/>
            </a:xfrm>
            <a:prstGeom prst="rect">
              <a:avLst/>
            </a:prstGeom>
            <a:noFill/>
            <a:ln w="9525">
              <a:noFill/>
              <a:miter lim="800000"/>
              <a:headEnd/>
              <a:tailEnd/>
            </a:ln>
            <a:effectLst/>
          </p:spPr>
        </p:pic>
        <p:pic>
          <p:nvPicPr>
            <p:cNvPr id="138"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350955" y="3596277"/>
              <a:ext cx="800951" cy="448642"/>
            </a:xfrm>
            <a:prstGeom prst="rect">
              <a:avLst/>
            </a:prstGeom>
            <a:noFill/>
            <a:ln w="9525">
              <a:noFill/>
              <a:miter lim="800000"/>
              <a:headEnd/>
              <a:tailEnd/>
            </a:ln>
            <a:effectLst/>
          </p:spPr>
        </p:pic>
        <p:pic>
          <p:nvPicPr>
            <p:cNvPr id="139"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894467" y="3596277"/>
              <a:ext cx="800951" cy="448642"/>
            </a:xfrm>
            <a:prstGeom prst="rect">
              <a:avLst/>
            </a:prstGeom>
            <a:noFill/>
            <a:ln w="9525">
              <a:noFill/>
              <a:miter lim="800000"/>
              <a:headEnd/>
              <a:tailEnd/>
            </a:ln>
            <a:effectLst/>
          </p:spPr>
        </p:pic>
        <p:pic>
          <p:nvPicPr>
            <p:cNvPr id="140"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478953" y="3590314"/>
              <a:ext cx="800951" cy="448642"/>
            </a:xfrm>
            <a:prstGeom prst="rect">
              <a:avLst/>
            </a:prstGeom>
            <a:noFill/>
            <a:ln w="9525">
              <a:noFill/>
              <a:miter lim="800000"/>
              <a:headEnd/>
              <a:tailEnd/>
            </a:ln>
            <a:effectLst/>
          </p:spPr>
        </p:pic>
        <p:pic>
          <p:nvPicPr>
            <p:cNvPr id="141"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690472" y="3377049"/>
              <a:ext cx="311202" cy="292342"/>
            </a:xfrm>
            <a:prstGeom prst="rect">
              <a:avLst/>
            </a:prstGeom>
            <a:ln>
              <a:noFill/>
            </a:ln>
            <a:effectLst>
              <a:outerShdw blurRad="50800" dist="38100" dir="2700000" algn="tl" rotWithShape="0">
                <a:prstClr val="black">
                  <a:alpha val="40000"/>
                </a:prstClr>
              </a:outerShdw>
            </a:effectLst>
          </p:spPr>
        </p:pic>
        <p:grpSp>
          <p:nvGrpSpPr>
            <p:cNvPr id="142" name="Group 100"/>
            <p:cNvGrpSpPr/>
            <p:nvPr/>
          </p:nvGrpSpPr>
          <p:grpSpPr>
            <a:xfrm>
              <a:off x="2424707" y="3357261"/>
              <a:ext cx="428654" cy="331919"/>
              <a:chOff x="2427300" y="3422955"/>
              <a:chExt cx="428654" cy="331919"/>
            </a:xfrm>
          </p:grpSpPr>
          <p:sp>
            <p:nvSpPr>
              <p:cNvPr id="164" name="Rectangle 163"/>
              <p:cNvSpPr/>
              <p:nvPr/>
            </p:nvSpPr>
            <p:spPr bwMode="gray">
              <a:xfrm flipH="1">
                <a:off x="2427300"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5" name="Rectangle 164"/>
              <p:cNvSpPr/>
              <p:nvPr/>
            </p:nvSpPr>
            <p:spPr bwMode="gray">
              <a:xfrm flipH="1">
                <a:off x="2551548"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6" name="Rectangle 165"/>
              <p:cNvSpPr/>
              <p:nvPr/>
            </p:nvSpPr>
            <p:spPr bwMode="gray">
              <a:xfrm flipH="1">
                <a:off x="2476112"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7" name="Rectangle 166"/>
              <p:cNvSpPr/>
              <p:nvPr/>
            </p:nvSpPr>
            <p:spPr bwMode="gray">
              <a:xfrm flipH="1">
                <a:off x="2676682"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8" name="Rectangle 167"/>
              <p:cNvSpPr/>
              <p:nvPr/>
            </p:nvSpPr>
            <p:spPr bwMode="gray">
              <a:xfrm flipH="1">
                <a:off x="2601246"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9" name="Rectangle 168"/>
              <p:cNvSpPr/>
              <p:nvPr/>
            </p:nvSpPr>
            <p:spPr bwMode="gray">
              <a:xfrm flipH="1">
                <a:off x="2526697"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70" name="Rectangle 169"/>
              <p:cNvSpPr/>
              <p:nvPr/>
            </p:nvSpPr>
            <p:spPr bwMode="gray">
              <a:xfrm flipH="1">
                <a:off x="2726381"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71" name="Rectangle 170"/>
              <p:cNvSpPr/>
              <p:nvPr/>
            </p:nvSpPr>
            <p:spPr bwMode="gray">
              <a:xfrm flipH="1">
                <a:off x="2651833"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pic>
          <p:nvPicPr>
            <p:cNvPr id="143"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1058955" y="3377049"/>
              <a:ext cx="311202" cy="292342"/>
            </a:xfrm>
            <a:prstGeom prst="rect">
              <a:avLst/>
            </a:prstGeom>
            <a:ln>
              <a:noFill/>
            </a:ln>
            <a:effectLst>
              <a:outerShdw blurRad="50800" dist="38100" dir="2700000" algn="tl" rotWithShape="0">
                <a:prstClr val="black">
                  <a:alpha val="40000"/>
                </a:prstClr>
              </a:outerShdw>
            </a:effectLst>
          </p:spPr>
        </p:pic>
        <p:grpSp>
          <p:nvGrpSpPr>
            <p:cNvPr id="144" name="Group 102"/>
            <p:cNvGrpSpPr/>
            <p:nvPr/>
          </p:nvGrpSpPr>
          <p:grpSpPr>
            <a:xfrm>
              <a:off x="1452838" y="3357261"/>
              <a:ext cx="428654" cy="331919"/>
              <a:chOff x="1455431" y="3422955"/>
              <a:chExt cx="428654" cy="331919"/>
            </a:xfrm>
          </p:grpSpPr>
          <p:sp>
            <p:nvSpPr>
              <p:cNvPr id="156" name="Rectangle 155"/>
              <p:cNvSpPr/>
              <p:nvPr/>
            </p:nvSpPr>
            <p:spPr bwMode="gray">
              <a:xfrm flipH="1">
                <a:off x="1455431"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7" name="Rectangle 156"/>
              <p:cNvSpPr/>
              <p:nvPr/>
            </p:nvSpPr>
            <p:spPr bwMode="gray">
              <a:xfrm flipH="1">
                <a:off x="1579679"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8" name="Rectangle 157"/>
              <p:cNvSpPr/>
              <p:nvPr/>
            </p:nvSpPr>
            <p:spPr bwMode="gray">
              <a:xfrm flipH="1">
                <a:off x="1504243"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9" name="Rectangle 158"/>
              <p:cNvSpPr/>
              <p:nvPr/>
            </p:nvSpPr>
            <p:spPr bwMode="gray">
              <a:xfrm flipH="1">
                <a:off x="1704813"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0" name="Rectangle 159"/>
              <p:cNvSpPr/>
              <p:nvPr/>
            </p:nvSpPr>
            <p:spPr bwMode="gray">
              <a:xfrm flipH="1">
                <a:off x="1629377"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1" name="Rectangle 160"/>
              <p:cNvSpPr/>
              <p:nvPr/>
            </p:nvSpPr>
            <p:spPr bwMode="gray">
              <a:xfrm flipH="1">
                <a:off x="1554828"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2" name="Rectangle 161"/>
              <p:cNvSpPr/>
              <p:nvPr/>
            </p:nvSpPr>
            <p:spPr bwMode="gray">
              <a:xfrm flipH="1">
                <a:off x="1754512"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63" name="Rectangle 162"/>
              <p:cNvSpPr/>
              <p:nvPr/>
            </p:nvSpPr>
            <p:spPr bwMode="gray">
              <a:xfrm flipH="1">
                <a:off x="1679964"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grpSp>
          <p:nvGrpSpPr>
            <p:cNvPr id="145" name="Group 103"/>
            <p:cNvGrpSpPr/>
            <p:nvPr/>
          </p:nvGrpSpPr>
          <p:grpSpPr>
            <a:xfrm>
              <a:off x="1938773" y="3357261"/>
              <a:ext cx="428654" cy="331919"/>
              <a:chOff x="1941366" y="3422955"/>
              <a:chExt cx="428654" cy="331919"/>
            </a:xfrm>
          </p:grpSpPr>
          <p:sp>
            <p:nvSpPr>
              <p:cNvPr id="148" name="Rectangle 147"/>
              <p:cNvSpPr/>
              <p:nvPr/>
            </p:nvSpPr>
            <p:spPr bwMode="gray">
              <a:xfrm flipH="1">
                <a:off x="1941366"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49" name="Rectangle 148"/>
              <p:cNvSpPr/>
              <p:nvPr/>
            </p:nvSpPr>
            <p:spPr bwMode="gray">
              <a:xfrm flipH="1">
                <a:off x="2065614"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0" name="Rectangle 149"/>
              <p:cNvSpPr/>
              <p:nvPr/>
            </p:nvSpPr>
            <p:spPr bwMode="gray">
              <a:xfrm flipH="1">
                <a:off x="1990178"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1" name="Rectangle 150"/>
              <p:cNvSpPr/>
              <p:nvPr/>
            </p:nvSpPr>
            <p:spPr bwMode="gray">
              <a:xfrm flipH="1">
                <a:off x="2190748"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2" name="Rectangle 151"/>
              <p:cNvSpPr/>
              <p:nvPr/>
            </p:nvSpPr>
            <p:spPr bwMode="gray">
              <a:xfrm flipH="1">
                <a:off x="2115312"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3" name="Rectangle 152"/>
              <p:cNvSpPr/>
              <p:nvPr/>
            </p:nvSpPr>
            <p:spPr bwMode="gray">
              <a:xfrm flipH="1">
                <a:off x="2040763"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4" name="Rectangle 153"/>
              <p:cNvSpPr/>
              <p:nvPr/>
            </p:nvSpPr>
            <p:spPr bwMode="gray">
              <a:xfrm flipH="1">
                <a:off x="2240447"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55" name="Rectangle 154"/>
              <p:cNvSpPr/>
              <p:nvPr/>
            </p:nvSpPr>
            <p:spPr bwMode="gray">
              <a:xfrm flipH="1">
                <a:off x="2165899"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sp>
          <p:nvSpPr>
            <p:cNvPr id="146" name="TextBox 145"/>
            <p:cNvSpPr txBox="1"/>
            <p:nvPr/>
          </p:nvSpPr>
          <p:spPr>
            <a:xfrm>
              <a:off x="385704" y="3684573"/>
              <a:ext cx="2794436" cy="323165"/>
            </a:xfrm>
            <a:prstGeom prst="rect">
              <a:avLst/>
            </a:prstGeom>
            <a:noFill/>
          </p:spPr>
          <p:txBody>
            <a:bodyPr wrap="square" rtlCol="0">
              <a:spAutoFit/>
            </a:bodyPr>
            <a:lstStyle/>
            <a:p>
              <a:pPr algn="ctr"/>
              <a:r>
                <a:rPr lang="en-US" sz="1500" dirty="0" smtClean="0">
                  <a:solidFill>
                    <a:schemeClr val="bg1"/>
                  </a:solidFill>
                  <a:effectLst>
                    <a:glow rad="63500">
                      <a:schemeClr val="accent1">
                        <a:satMod val="175000"/>
                        <a:alpha val="40000"/>
                      </a:schemeClr>
                    </a:glow>
                  </a:effectLst>
                </a:rPr>
                <a:t>Cloud Infrastructure</a:t>
              </a:r>
              <a:endParaRPr lang="en-US" sz="1500" dirty="0">
                <a:solidFill>
                  <a:schemeClr val="bg1"/>
                </a:solidFill>
                <a:effectLst>
                  <a:glow rad="63500">
                    <a:schemeClr val="accent1">
                      <a:satMod val="175000"/>
                      <a:alpha val="40000"/>
                    </a:schemeClr>
                  </a:glow>
                </a:effectLst>
              </a:endParaRPr>
            </a:p>
          </p:txBody>
        </p:sp>
        <p:sp>
          <p:nvSpPr>
            <p:cNvPr id="147" name="Rectangle 146"/>
            <p:cNvSpPr/>
            <p:nvPr/>
          </p:nvSpPr>
          <p:spPr>
            <a:xfrm>
              <a:off x="878492" y="3022153"/>
              <a:ext cx="1781833" cy="323165"/>
            </a:xfrm>
            <a:prstGeom prst="rect">
              <a:avLst/>
            </a:prstGeom>
          </p:spPr>
          <p:txBody>
            <a:bodyPr wrap="none">
              <a:spAutoFit/>
            </a:bodyPr>
            <a:lstStyle/>
            <a:p>
              <a:pPr algn="ctr"/>
              <a:r>
                <a:rPr lang="en-US" sz="1500" dirty="0">
                  <a:solidFill>
                    <a:schemeClr val="tx2"/>
                  </a:solidFill>
                </a:rPr>
                <a:t>Analytic Engines</a:t>
              </a:r>
            </a:p>
          </p:txBody>
        </p:sp>
      </p:grpSp>
    </p:spTree>
    <p:extLst>
      <p:ext uri="{BB962C8B-B14F-4D97-AF65-F5344CB8AC3E}">
        <p14:creationId xmlns:p14="http://schemas.microsoft.com/office/powerpoint/2010/main" val="24294673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90"/>
                                        </p:tgtEl>
                                      </p:cBhvr>
                                    </p:animEffect>
                                    <p:set>
                                      <p:cBhvr>
                                        <p:cTn id="31" dur="1" fill="hold">
                                          <p:stCondLst>
                                            <p:cond delay="499"/>
                                          </p:stCondLst>
                                        </p:cTn>
                                        <p:tgtEl>
                                          <p:spTgt spid="9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1"/>
                                        </p:tgtEl>
                                      </p:cBhvr>
                                    </p:animEffect>
                                    <p:set>
                                      <p:cBhvr>
                                        <p:cTn id="34" dur="1" fill="hold">
                                          <p:stCondLst>
                                            <p:cond delay="499"/>
                                          </p:stCondLst>
                                        </p:cTn>
                                        <p:tgtEl>
                                          <p:spTgt spid="4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35"/>
                                        </p:tgtEl>
                                      </p:cBhvr>
                                    </p:animEffect>
                                    <p:set>
                                      <p:cBhvr>
                                        <p:cTn id="43" dur="1" fill="hold">
                                          <p:stCondLst>
                                            <p:cond delay="499"/>
                                          </p:stCondLst>
                                        </p:cTn>
                                        <p:tgtEl>
                                          <p:spTgt spid="35"/>
                                        </p:tgtEl>
                                        <p:attrNameLst>
                                          <p:attrName>style.visibility</p:attrName>
                                        </p:attrNameLst>
                                      </p:cBhvr>
                                      <p:to>
                                        <p:strVal val="hidden"/>
                                      </p:to>
                                    </p:set>
                                  </p:childTnLst>
                                </p:cTn>
                              </p:par>
                              <p:par>
                                <p:cTn id="44" presetID="0" presetClass="path" presetSubtype="0" accel="50000" decel="50000" fill="hold" nodeType="withEffect">
                                  <p:stCondLst>
                                    <p:cond delay="0"/>
                                  </p:stCondLst>
                                  <p:childTnLst>
                                    <p:animMotion origin="layout" path="M 3.73134E-6 -4.93827E-7 L -0.13277 -0.15185 " pathEditMode="relative" rAng="0" ptsTypes="AA">
                                      <p:cBhvr>
                                        <p:cTn id="45" dur="2000" fill="hold"/>
                                        <p:tgtEl>
                                          <p:spTgt spid="92"/>
                                        </p:tgtEl>
                                        <p:attrNameLst>
                                          <p:attrName>ppt_x</p:attrName>
                                          <p:attrName>ppt_y</p:attrName>
                                        </p:attrNameLst>
                                      </p:cBhvr>
                                      <p:rCtr x="-6647" y="-7593"/>
                                    </p:animMotion>
                                  </p:childTnLst>
                                </p:cTn>
                              </p:par>
                              <p:par>
                                <p:cTn id="46" presetID="0" presetClass="path" presetSubtype="0" accel="50000" decel="50000" fill="hold" nodeType="withEffect">
                                  <p:stCondLst>
                                    <p:cond delay="0"/>
                                  </p:stCondLst>
                                  <p:childTnLst>
                                    <p:animMotion origin="layout" path="M -8.04235E-6 -6.2963E-6 L 0.18187 -0.04507 " pathEditMode="relative" ptsTypes="AA">
                                      <p:cBhvr>
                                        <p:cTn id="47" dur="2000" fill="hold"/>
                                        <p:tgtEl>
                                          <p:spTgt spid="81"/>
                                        </p:tgtEl>
                                        <p:attrNameLst>
                                          <p:attrName>ppt_x</p:attrName>
                                          <p:attrName>ppt_y</p:attrName>
                                        </p:attrNameLst>
                                      </p:cBhvr>
                                    </p:animMotion>
                                  </p:childTnLst>
                                </p:cTn>
                              </p:par>
                              <p:par>
                                <p:cTn id="48" presetID="0" presetClass="path" presetSubtype="0" accel="50000" decel="50000" fill="hold" nodeType="withEffect">
                                  <p:stCondLst>
                                    <p:cond delay="0"/>
                                  </p:stCondLst>
                                  <p:childTnLst>
                                    <p:animMotion origin="layout" path="M 2.395E-6 3.95062E-6 L 0.52308 0.09475 " pathEditMode="relative" rAng="0" ptsTypes="AA">
                                      <p:cBhvr>
                                        <p:cTn id="49" dur="2000" fill="hold"/>
                                        <p:tgtEl>
                                          <p:spTgt spid="133"/>
                                        </p:tgtEl>
                                        <p:attrNameLst>
                                          <p:attrName>ppt_x</p:attrName>
                                          <p:attrName>ppt_y</p:attrName>
                                        </p:attrNameLst>
                                      </p:cBhvr>
                                      <p:rCtr x="26154" y="4722"/>
                                    </p:animMotion>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p:bldP spid="21" grpId="0"/>
      <p:bldP spid="22" grpId="0"/>
      <p:bldP spid="23" grpId="0" animBg="1"/>
      <p:bldP spid="35" grpId="0"/>
      <p:bldP spid="36" grpId="0"/>
      <p:bldP spid="42" grpId="0" animBg="1"/>
      <p:bldP spid="24" grpId="0" animBg="1"/>
      <p:bldP spid="43" grpId="0" animBg="1"/>
      <p:bldP spid="90" grpId="0" animBg="1"/>
      <p:bldP spid="41" grpId="0" animBg="1"/>
      <p:bldP spid="75" grpId="0" animBg="1"/>
      <p:bldP spid="76" grpId="0"/>
      <p:bldP spid="77" grpId="0" animBg="1"/>
      <p:bldP spid="78" grpId="0"/>
      <p:bldP spid="79" grpId="0" animBg="1"/>
      <p:bldP spid="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Summary and Next Steps</a:t>
            </a:r>
            <a:endParaRPr lang="en-US" sz="2800" dirty="0"/>
          </a:p>
        </p:txBody>
      </p:sp>
      <p:sp>
        <p:nvSpPr>
          <p:cNvPr id="3" name="Content Placeholder 2"/>
          <p:cNvSpPr>
            <a:spLocks noGrp="1"/>
          </p:cNvSpPr>
          <p:nvPr>
            <p:ph sz="quarter" idx="10"/>
          </p:nvPr>
        </p:nvSpPr>
        <p:spPr/>
        <p:txBody>
          <a:bodyPr/>
          <a:lstStyle/>
          <a:p>
            <a:r>
              <a:rPr lang="en-US" dirty="0" smtClean="0"/>
              <a:t>Big Data is Transforming Business</a:t>
            </a:r>
          </a:p>
          <a:p>
            <a:r>
              <a:rPr lang="en-US" dirty="0" smtClean="0"/>
              <a:t>Big Data Requires A Different Approach</a:t>
            </a:r>
          </a:p>
          <a:p>
            <a:pPr lvl="1"/>
            <a:r>
              <a:rPr lang="en-US" dirty="0" smtClean="0"/>
              <a:t>Technology, People &amp; Process, Applications</a:t>
            </a:r>
          </a:p>
          <a:p>
            <a:r>
              <a:rPr lang="en-US" dirty="0"/>
              <a:t>Transform Your People</a:t>
            </a:r>
          </a:p>
          <a:p>
            <a:pPr lvl="1"/>
            <a:r>
              <a:rPr lang="en-US" dirty="0"/>
              <a:t>Learn about EMC’s Data Science and Big Data Analytics Training</a:t>
            </a:r>
          </a:p>
          <a:p>
            <a:r>
              <a:rPr lang="en-US" dirty="0" smtClean="0"/>
              <a:t>Become Big Data Ready</a:t>
            </a:r>
          </a:p>
          <a:p>
            <a:pPr lvl="1"/>
            <a:r>
              <a:rPr lang="en-US" dirty="0" smtClean="0"/>
              <a:t>Engage with EMC Consulting Global Advisory Service</a:t>
            </a:r>
          </a:p>
        </p:txBody>
      </p:sp>
    </p:spTree>
    <p:extLst>
      <p:ext uri="{BB962C8B-B14F-4D97-AF65-F5344CB8AC3E}">
        <p14:creationId xmlns:p14="http://schemas.microsoft.com/office/powerpoint/2010/main" val="1484030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6675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ata Scientist Infographic.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4626864"/>
          </a:xfrm>
          <a:prstGeom prst="rect">
            <a:avLst/>
          </a:prstGeom>
        </p:spPr>
      </p:pic>
      <p:sp>
        <p:nvSpPr>
          <p:cNvPr id="3" name="Rounded Rectangle 2"/>
          <p:cNvSpPr/>
          <p:nvPr/>
        </p:nvSpPr>
        <p:spPr>
          <a:xfrm>
            <a:off x="1979685" y="2168501"/>
            <a:ext cx="979319" cy="4032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rot="16200000">
            <a:off x="4860036" y="1822860"/>
            <a:ext cx="748892" cy="4032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200000">
            <a:off x="3074216" y="728327"/>
            <a:ext cx="806500" cy="46085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215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bwMode="auto">
          <a:xfrm>
            <a:off x="838200" y="128587"/>
            <a:ext cx="8001000" cy="690563"/>
          </a:xfrm>
          <a:noFill/>
          <a:ln>
            <a:miter lim="800000"/>
            <a:headEnd/>
            <a:tailEnd/>
          </a:ln>
        </p:spPr>
        <p:txBody>
          <a:bodyPr vert="horz" wrap="square" numCol="1" anchor="ctr" compatLnSpc="1">
            <a:prstTxWarp prst="textNoShape">
              <a:avLst/>
            </a:prstTxWarp>
          </a:bodyPr>
          <a:lstStyle/>
          <a:p>
            <a:pPr eaLnBrk="1" hangingPunct="1"/>
            <a:r>
              <a:rPr lang="en-US" sz="2800" dirty="0" smtClean="0">
                <a:latin typeface="Verdana"/>
                <a:cs typeface="Verdana"/>
              </a:rPr>
              <a:t>Data Science Training and Certification</a:t>
            </a:r>
          </a:p>
        </p:txBody>
      </p:sp>
      <p:graphicFrame>
        <p:nvGraphicFramePr>
          <p:cNvPr id="44058" name="Group 26"/>
          <p:cNvGraphicFramePr>
            <a:graphicFrameLocks noGrp="1"/>
          </p:cNvGraphicFramePr>
          <p:nvPr>
            <p:extLst>
              <p:ext uri="{D42A27DB-BD31-4B8C-83A1-F6EECF244321}">
                <p14:modId xmlns:p14="http://schemas.microsoft.com/office/powerpoint/2010/main" val="1277117094"/>
              </p:ext>
            </p:extLst>
          </p:nvPr>
        </p:nvGraphicFramePr>
        <p:xfrm>
          <a:off x="1169978" y="1352550"/>
          <a:ext cx="5916622" cy="3048002"/>
        </p:xfrm>
        <a:graphic>
          <a:graphicData uri="http://schemas.openxmlformats.org/drawingml/2006/table">
            <a:tbl>
              <a:tblPr/>
              <a:tblGrid>
                <a:gridCol w="5916622"/>
              </a:tblGrid>
              <a:tr h="38339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FFFF"/>
                          </a:solidFill>
                          <a:effectLst/>
                          <a:latin typeface="Verdana"/>
                          <a:cs typeface="Verdana"/>
                        </a:rPr>
                        <a:t>Data Science and Big Data Analytics Course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54642">
                <a:tc>
                  <a:txBody>
                    <a:bodyPr/>
                    <a:lstStyle/>
                    <a:p>
                      <a:pPr marL="225425" marR="0" lvl="0" indent="-225425" algn="l" defTabSz="914400" rtl="0" eaLnBrk="1" fontAlgn="base" latinLnBrk="0" hangingPunct="1">
                        <a:lnSpc>
                          <a:spcPct val="100000"/>
                        </a:lnSpc>
                        <a:spcBef>
                          <a:spcPts val="600"/>
                        </a:spcBef>
                        <a:spcAft>
                          <a:spcPct val="0"/>
                        </a:spcAft>
                        <a:buClrTx/>
                        <a:buSzTx/>
                        <a:buFont typeface="Arial" charset="0"/>
                        <a:buChar char="•"/>
                        <a:tabLst/>
                      </a:pPr>
                      <a:r>
                        <a:rPr kumimoji="0" lang="en-US" sz="1400" b="0" i="0" u="none" strike="noStrike" cap="none" normalizeH="0" baseline="0" dirty="0" smtClean="0">
                          <a:ln>
                            <a:noFill/>
                          </a:ln>
                          <a:solidFill>
                            <a:schemeClr val="tx1"/>
                          </a:solidFill>
                          <a:effectLst/>
                          <a:latin typeface="Verdana"/>
                          <a:cs typeface="Verdana"/>
                        </a:rPr>
                        <a:t>Introduction to Big Data Analytics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E"/>
                    </a:solidFill>
                  </a:tcPr>
                </a:tc>
              </a:tr>
              <a:tr h="354642">
                <a:tc>
                  <a:txBody>
                    <a:bodyPr/>
                    <a:lstStyle/>
                    <a:p>
                      <a:pPr marL="225425" marR="0" lvl="0" indent="-225425" algn="l" defTabSz="914400" rtl="0" eaLnBrk="1" fontAlgn="base" latinLnBrk="0" hangingPunct="1">
                        <a:lnSpc>
                          <a:spcPct val="100000"/>
                        </a:lnSpc>
                        <a:spcBef>
                          <a:spcPts val="600"/>
                        </a:spcBef>
                        <a:spcAft>
                          <a:spcPct val="0"/>
                        </a:spcAft>
                        <a:buClrTx/>
                        <a:buSzTx/>
                        <a:buFont typeface="Arial" charset="0"/>
                        <a:buChar char="•"/>
                        <a:tabLst/>
                      </a:pPr>
                      <a:r>
                        <a:rPr kumimoji="0" lang="en-US" sz="1400" b="0" i="0" u="none" strike="noStrike" cap="none" normalizeH="0" baseline="0" dirty="0" smtClean="0">
                          <a:ln>
                            <a:noFill/>
                          </a:ln>
                          <a:solidFill>
                            <a:srgbClr val="000000"/>
                          </a:solidFill>
                          <a:effectLst/>
                          <a:latin typeface="Verdana"/>
                          <a:cs typeface="Verdana"/>
                        </a:rPr>
                        <a:t>Big Data Analytics Lifecycle </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7"/>
                    </a:solidFill>
                  </a:tcPr>
                </a:tc>
              </a:tr>
              <a:tr h="354642">
                <a:tc>
                  <a:txBody>
                    <a:bodyPr/>
                    <a:lstStyle/>
                    <a:p>
                      <a:pPr marL="225425" marR="0" lvl="0" indent="-225425" algn="l" defTabSz="914400" rtl="0" eaLnBrk="1" fontAlgn="base" latinLnBrk="0" hangingPunct="1">
                        <a:lnSpc>
                          <a:spcPct val="100000"/>
                        </a:lnSpc>
                        <a:spcBef>
                          <a:spcPts val="600"/>
                        </a:spcBef>
                        <a:spcAft>
                          <a:spcPct val="0"/>
                        </a:spcAft>
                        <a:buClrTx/>
                        <a:buSzTx/>
                        <a:buFont typeface="Arial" charset="0"/>
                        <a:buChar char="•"/>
                        <a:tabLst/>
                      </a:pPr>
                      <a:r>
                        <a:rPr kumimoji="0" lang="en-US" sz="1400" b="0" i="0" u="none" strike="noStrike" cap="none" normalizeH="0" baseline="0" dirty="0" smtClean="0">
                          <a:ln>
                            <a:noFill/>
                          </a:ln>
                          <a:solidFill>
                            <a:schemeClr val="tx1"/>
                          </a:solidFill>
                          <a:effectLst/>
                          <a:latin typeface="Verdana"/>
                          <a:cs typeface="Verdana"/>
                        </a:rPr>
                        <a:t>Review of Basic Data Analytics Methods and “R”  + Lab</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E"/>
                    </a:solidFill>
                  </a:tcPr>
                </a:tc>
              </a:tr>
              <a:tr h="623019">
                <a:tc>
                  <a:txBody>
                    <a:bodyPr/>
                    <a:lstStyle/>
                    <a:p>
                      <a:pPr marL="225425" marR="0" lvl="0" indent="-22542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400" b="0" i="0" u="none" strike="noStrike" cap="none" normalizeH="0" baseline="0" dirty="0" smtClean="0">
                          <a:ln>
                            <a:noFill/>
                          </a:ln>
                          <a:solidFill>
                            <a:schemeClr val="tx1"/>
                          </a:solidFill>
                          <a:effectLst/>
                          <a:latin typeface="Verdana"/>
                          <a:cs typeface="Verdana"/>
                        </a:rPr>
                        <a:t>Advanced Analytics and Statistical Modeling for Big Data:</a:t>
                      </a:r>
                      <a:br>
                        <a:rPr kumimoji="0" lang="en-US" sz="1400" b="0" i="0" u="none" strike="noStrike" cap="none" normalizeH="0" baseline="0" dirty="0" smtClean="0">
                          <a:ln>
                            <a:noFill/>
                          </a:ln>
                          <a:solidFill>
                            <a:schemeClr val="tx1"/>
                          </a:solidFill>
                          <a:effectLst/>
                          <a:latin typeface="Verdana"/>
                          <a:cs typeface="Verdana"/>
                        </a:rPr>
                      </a:br>
                      <a:r>
                        <a:rPr kumimoji="0" lang="en-US" sz="1400" b="0" i="0" u="none" strike="noStrike" cap="none" normalizeH="0" baseline="0" dirty="0" smtClean="0">
                          <a:ln>
                            <a:noFill/>
                          </a:ln>
                          <a:solidFill>
                            <a:schemeClr val="tx1"/>
                          </a:solidFill>
                          <a:effectLst/>
                          <a:latin typeface="Verdana"/>
                          <a:cs typeface="Verdana"/>
                        </a:rPr>
                        <a:t>Theory and Methods + Lab</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7"/>
                    </a:solidFill>
                  </a:tcPr>
                </a:tc>
              </a:tr>
              <a:tr h="623019">
                <a:tc>
                  <a:txBody>
                    <a:bodyPr/>
                    <a:lstStyle/>
                    <a:p>
                      <a:pPr marL="225425" marR="0" lvl="0" indent="-225425" algn="l" defTabSz="914400" rtl="0" eaLnBrk="1" fontAlgn="base" latinLnBrk="0" hangingPunct="1">
                        <a:lnSpc>
                          <a:spcPct val="100000"/>
                        </a:lnSpc>
                        <a:spcBef>
                          <a:spcPts val="600"/>
                        </a:spcBef>
                        <a:spcAft>
                          <a:spcPct val="0"/>
                        </a:spcAft>
                        <a:buClrTx/>
                        <a:buSzTx/>
                        <a:buFont typeface="Arial" charset="0"/>
                        <a:buChar char="•"/>
                        <a:tabLst/>
                      </a:pPr>
                      <a:r>
                        <a:rPr kumimoji="0" lang="en-US" sz="1400" b="0" i="0" u="none" strike="noStrike" cap="none" normalizeH="0" baseline="0" dirty="0" smtClean="0">
                          <a:ln>
                            <a:noFill/>
                          </a:ln>
                          <a:solidFill>
                            <a:schemeClr val="tx1"/>
                          </a:solidFill>
                          <a:effectLst/>
                          <a:latin typeface="Verdana"/>
                          <a:cs typeface="Verdana"/>
                        </a:rPr>
                        <a:t>Advanced Analytics &amp; Statistical Modeling for Big Data:</a:t>
                      </a:r>
                      <a:br>
                        <a:rPr kumimoji="0" lang="en-US" sz="1400" b="0" i="0" u="none" strike="noStrike" cap="none" normalizeH="0" baseline="0" dirty="0" smtClean="0">
                          <a:ln>
                            <a:noFill/>
                          </a:ln>
                          <a:solidFill>
                            <a:schemeClr val="tx1"/>
                          </a:solidFill>
                          <a:effectLst/>
                          <a:latin typeface="Verdana"/>
                          <a:cs typeface="Verdana"/>
                        </a:rPr>
                      </a:br>
                      <a:r>
                        <a:rPr kumimoji="0" lang="en-US" sz="1400" b="0" i="0" u="none" strike="noStrike" cap="none" normalizeH="0" baseline="0" dirty="0" smtClean="0">
                          <a:ln>
                            <a:noFill/>
                          </a:ln>
                          <a:solidFill>
                            <a:schemeClr val="tx1"/>
                          </a:solidFill>
                          <a:effectLst/>
                          <a:latin typeface="Verdana"/>
                          <a:cs typeface="Verdana"/>
                        </a:rPr>
                        <a:t>Technology &amp; Tools  + Lab</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E"/>
                    </a:solidFill>
                  </a:tcPr>
                </a:tc>
              </a:tr>
              <a:tr h="354642">
                <a:tc>
                  <a:txBody>
                    <a:bodyPr/>
                    <a:lstStyle/>
                    <a:p>
                      <a:pPr marL="225425" marR="0" lvl="0" indent="-225425" algn="l" defTabSz="914400" rtl="0" eaLnBrk="1" fontAlgn="base" latinLnBrk="0" hangingPunct="1">
                        <a:lnSpc>
                          <a:spcPct val="100000"/>
                        </a:lnSpc>
                        <a:spcBef>
                          <a:spcPts val="600"/>
                        </a:spcBef>
                        <a:spcAft>
                          <a:spcPct val="0"/>
                        </a:spcAft>
                        <a:buClrTx/>
                        <a:buSzTx/>
                        <a:buFont typeface="Arial" charset="0"/>
                        <a:buChar char="•"/>
                        <a:tabLst/>
                      </a:pPr>
                      <a:r>
                        <a:rPr kumimoji="0" lang="en-US" sz="1400" b="0" i="0" u="none" strike="noStrike" cap="none" normalizeH="0" baseline="0" dirty="0" smtClean="0">
                          <a:ln>
                            <a:noFill/>
                          </a:ln>
                          <a:solidFill>
                            <a:schemeClr val="tx1"/>
                          </a:solidFill>
                          <a:effectLst/>
                          <a:latin typeface="Verdana"/>
                          <a:cs typeface="Verdana"/>
                        </a:rPr>
                        <a:t>Big Data Analytics Lifecycle Lab</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7"/>
                    </a:solidFill>
                  </a:tcPr>
                </a:tc>
              </a:tr>
            </a:tbl>
          </a:graphicData>
        </a:graphic>
      </p:graphicFrame>
      <p:pic>
        <p:nvPicPr>
          <p:cNvPr id="7" name="Picture 6" descr="EMC_proven_Professional.blue-0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133350"/>
            <a:ext cx="636578" cy="738862"/>
          </a:xfrm>
          <a:prstGeom prst="rect">
            <a:avLst/>
          </a:prstGeom>
        </p:spPr>
      </p:pic>
      <p:sp>
        <p:nvSpPr>
          <p:cNvPr id="2" name="TextBox 1"/>
          <p:cNvSpPr txBox="1"/>
          <p:nvPr/>
        </p:nvSpPr>
        <p:spPr>
          <a:xfrm>
            <a:off x="857726" y="742950"/>
            <a:ext cx="7676674" cy="400110"/>
          </a:xfrm>
          <a:prstGeom prst="rect">
            <a:avLst/>
          </a:prstGeom>
          <a:noFill/>
        </p:spPr>
        <p:txBody>
          <a:bodyPr wrap="square" rtlCol="0">
            <a:spAutoFit/>
          </a:bodyPr>
          <a:lstStyle/>
          <a:p>
            <a:pPr lvl="0" fontAlgn="base">
              <a:spcBef>
                <a:spcPct val="0"/>
              </a:spcBef>
              <a:spcAft>
                <a:spcPct val="0"/>
              </a:spcAft>
            </a:pPr>
            <a:r>
              <a:rPr lang="en-US" sz="2000" dirty="0">
                <a:solidFill>
                  <a:srgbClr val="5F5F5F"/>
                </a:solidFill>
                <a:latin typeface="Verdana"/>
                <a:cs typeface="Verdana"/>
              </a:rPr>
              <a:t>Practical </a:t>
            </a:r>
            <a:r>
              <a:rPr lang="en-US" sz="2000" dirty="0" smtClean="0">
                <a:solidFill>
                  <a:srgbClr val="5F5F5F"/>
                </a:solidFill>
                <a:latin typeface="Verdana"/>
                <a:cs typeface="Verdana"/>
              </a:rPr>
              <a:t>Foundation </a:t>
            </a:r>
            <a:r>
              <a:rPr lang="en-US" sz="2000" dirty="0">
                <a:solidFill>
                  <a:srgbClr val="5F5F5F"/>
                </a:solidFill>
                <a:latin typeface="Verdana"/>
                <a:cs typeface="Verdana"/>
              </a:rPr>
              <a:t>for Data Science</a:t>
            </a:r>
          </a:p>
        </p:txBody>
      </p:sp>
    </p:spTree>
    <p:extLst>
      <p:ext uri="{BB962C8B-B14F-4D97-AF65-F5344CB8AC3E}">
        <p14:creationId xmlns:p14="http://schemas.microsoft.com/office/powerpoint/2010/main" val="247391112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xmlns:p14="http://schemas.microsoft.com/office/powerpoint/2010/main" spd="med" advClick="0" advTm="6000">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66714" y="152400"/>
            <a:ext cx="8410575" cy="690563"/>
          </a:xfrm>
          <a:noFill/>
          <a:ln>
            <a:miter lim="800000"/>
            <a:headEnd/>
            <a:tailEnd/>
          </a:ln>
        </p:spPr>
        <p:txBody>
          <a:bodyPr vert="horz" wrap="square" numCol="1" compatLnSpc="1">
            <a:prstTxWarp prst="textNoShape">
              <a:avLst/>
            </a:prstTxWarp>
          </a:bodyPr>
          <a:lstStyle/>
          <a:p>
            <a:pPr eaLnBrk="1" hangingPunct="1"/>
            <a:r>
              <a:rPr lang="en-US" sz="2800" dirty="0" smtClean="0">
                <a:latin typeface="Arial" pitchFamily="34" charset="0"/>
                <a:ea typeface="ＭＳ Ｐゴシック" pitchFamily="34" charset="-128"/>
                <a:cs typeface="Arial" pitchFamily="34" charset="0"/>
              </a:rPr>
              <a:t>Getting Started: Greenplum Analytics Labs</a:t>
            </a:r>
          </a:p>
        </p:txBody>
      </p:sp>
      <p:sp>
        <p:nvSpPr>
          <p:cNvPr id="16387" name="Content Placeholder 2"/>
          <p:cNvSpPr>
            <a:spLocks noGrp="1"/>
          </p:cNvSpPr>
          <p:nvPr>
            <p:ph sz="quarter" idx="10"/>
          </p:nvPr>
        </p:nvSpPr>
        <p:spPr>
          <a:xfrm>
            <a:off x="3309938" y="851297"/>
            <a:ext cx="5467350" cy="3244453"/>
          </a:xfrm>
          <a:noFill/>
          <a:ln>
            <a:miter lim="800000"/>
            <a:headEnd/>
            <a:tailEnd/>
          </a:ln>
        </p:spPr>
        <p:txBody>
          <a:bodyPr vert="horz" wrap="square" numCol="1" anchor="t" anchorCtr="0" compatLnSpc="1">
            <a:prstTxWarp prst="textNoShape">
              <a:avLst/>
            </a:prstTxWarp>
          </a:bodyPr>
          <a:lstStyle/>
          <a:p>
            <a:pPr eaLnBrk="1" hangingPunct="1"/>
            <a:r>
              <a:rPr lang="en-US" dirty="0" smtClean="0">
                <a:latin typeface="Arial" pitchFamily="34" charset="0"/>
                <a:ea typeface="ＭＳ Ｐゴシック" pitchFamily="34" charset="-128"/>
                <a:cs typeface="Arial" pitchFamily="34" charset="0"/>
              </a:rPr>
              <a:t>Packaged solutions that produce business value and actionable results</a:t>
            </a:r>
          </a:p>
          <a:p>
            <a:pPr eaLnBrk="1" hangingPunct="1"/>
            <a:r>
              <a:rPr lang="en-US" dirty="0" smtClean="0">
                <a:latin typeface="Arial" pitchFamily="34" charset="0"/>
                <a:ea typeface="ＭＳ Ｐゴシック" pitchFamily="34" charset="-128"/>
                <a:cs typeface="Arial" pitchFamily="34" charset="0"/>
              </a:rPr>
              <a:t>Accelerate analytics capabilities on your data with your analysts</a:t>
            </a:r>
          </a:p>
          <a:p>
            <a:pPr eaLnBrk="1" hangingPunct="1"/>
            <a:r>
              <a:rPr lang="en-US" dirty="0" smtClean="0">
                <a:latin typeface="Arial" pitchFamily="34" charset="0"/>
                <a:ea typeface="ＭＳ Ｐゴシック" pitchFamily="34" charset="-128"/>
                <a:cs typeface="Arial" pitchFamily="34" charset="0"/>
              </a:rPr>
              <a:t>Leverage the expertise of Greenplum</a:t>
            </a:r>
            <a:r>
              <a:rPr lang="en-US" altLang="en-US" dirty="0" smtClean="0">
                <a:latin typeface="Arial" pitchFamily="34" charset="0"/>
                <a:ea typeface="ＭＳ Ｐゴシック" pitchFamily="34" charset="-128"/>
                <a:cs typeface="Arial" pitchFamily="34" charset="0"/>
              </a:rPr>
              <a:t>’</a:t>
            </a:r>
            <a:r>
              <a:rPr lang="en-US" dirty="0" smtClean="0">
                <a:latin typeface="Arial" pitchFamily="34" charset="0"/>
                <a:ea typeface="ＭＳ Ｐゴシック" pitchFamily="34" charset="-128"/>
                <a:cs typeface="Arial" pitchFamily="34" charset="0"/>
              </a:rPr>
              <a:t>s Data Scientists</a:t>
            </a:r>
          </a:p>
          <a:p>
            <a:pPr eaLnBrk="1" hangingPunct="1"/>
            <a:r>
              <a:rPr lang="en-US" dirty="0" smtClean="0">
                <a:latin typeface="Arial" pitchFamily="34" charset="0"/>
                <a:ea typeface="ＭＳ Ｐゴシック" pitchFamily="34" charset="-128"/>
                <a:cs typeface="Arial" pitchFamily="34" charset="0"/>
              </a:rPr>
              <a:t>Establish a strategic vision for </a:t>
            </a:r>
            <a:br>
              <a:rPr lang="en-US" dirty="0" smtClean="0">
                <a:latin typeface="Arial" pitchFamily="34" charset="0"/>
                <a:ea typeface="ＭＳ Ｐゴシック" pitchFamily="34" charset="-128"/>
                <a:cs typeface="Arial" pitchFamily="34" charset="0"/>
              </a:rPr>
            </a:br>
            <a:r>
              <a:rPr lang="en-US" dirty="0" smtClean="0">
                <a:latin typeface="Arial" pitchFamily="34" charset="0"/>
                <a:ea typeface="ＭＳ Ｐゴシック" pitchFamily="34" charset="-128"/>
                <a:cs typeface="Arial" pitchFamily="34" charset="0"/>
              </a:rPr>
              <a:t>analytics development</a:t>
            </a:r>
          </a:p>
        </p:txBody>
      </p:sp>
      <p:pic>
        <p:nvPicPr>
          <p:cNvPr id="16388" name="Picture 7" descr="toolbox.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7650" y="1308498"/>
            <a:ext cx="2871788" cy="1850470"/>
          </a:xfrm>
          <a:prstGeom prst="rect">
            <a:avLst/>
          </a:prstGeom>
          <a:noFill/>
          <a:ln w="9525">
            <a:noFill/>
            <a:miter lim="800000"/>
            <a:headEnd/>
            <a:tailEnd/>
          </a:ln>
        </p:spPr>
      </p:pic>
    </p:spTree>
    <p:extLst>
      <p:ext uri="{BB962C8B-B14F-4D97-AF65-F5344CB8AC3E}">
        <p14:creationId xmlns:p14="http://schemas.microsoft.com/office/powerpoint/2010/main" val="3824606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42180" y="887875"/>
            <a:ext cx="8782819" cy="3152687"/>
          </a:xfrm>
          <a:prstGeom prst="rect">
            <a:avLst/>
          </a:prstGeom>
          <a:gradFill flip="none" rotWithShape="1">
            <a:gsLst>
              <a:gs pos="0">
                <a:schemeClr val="accent1">
                  <a:lumMod val="60000"/>
                  <a:lumOff val="40000"/>
                  <a:alpha val="35000"/>
                </a:schemeClr>
              </a:gs>
              <a:gs pos="100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gray">
          <a:xfrm>
            <a:off x="650735" y="884124"/>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All Data</a:t>
            </a:r>
            <a:br>
              <a:rPr lang="en-US" sz="1400" dirty="0" smtClean="0">
                <a:solidFill>
                  <a:srgbClr val="5F5F5F"/>
                </a:solidFill>
                <a:cs typeface="Arial Unicode MS" pitchFamily="34" charset="-128"/>
              </a:rPr>
            </a:br>
            <a:r>
              <a:rPr lang="en-US" sz="1400" dirty="0" smtClean="0">
                <a:solidFill>
                  <a:srgbClr val="5F5F5F"/>
                </a:solidFill>
                <a:cs typeface="Arial Unicode MS" pitchFamily="34" charset="-128"/>
              </a:rPr>
              <a:t>Faster Answers</a:t>
            </a:r>
          </a:p>
          <a:p>
            <a:pPr lvl="0" defTabSz="457177">
              <a:defRPr/>
            </a:pPr>
            <a:r>
              <a:rPr lang="en-US" sz="1400" dirty="0" smtClean="0">
                <a:solidFill>
                  <a:srgbClr val="5F5F5F"/>
                </a:solidFill>
                <a:cs typeface="Arial Unicode MS" pitchFamily="34" charset="-128"/>
              </a:rPr>
              <a:t>Elastic &amp; Scalable</a:t>
            </a:r>
          </a:p>
        </p:txBody>
      </p:sp>
      <p:sp>
        <p:nvSpPr>
          <p:cNvPr id="40" name="TextBox 39"/>
          <p:cNvSpPr txBox="1"/>
          <p:nvPr/>
        </p:nvSpPr>
        <p:spPr>
          <a:xfrm>
            <a:off x="159809" y="681718"/>
            <a:ext cx="722749" cy="1107996"/>
          </a:xfrm>
          <a:prstGeom prst="rect">
            <a:avLst/>
          </a:prstGeom>
          <a:noFill/>
        </p:spPr>
        <p:txBody>
          <a:bodyPr wrap="none" rtlCol="0">
            <a:spAutoFit/>
          </a:bodyPr>
          <a:lstStyle/>
          <a:p>
            <a:r>
              <a:rPr lang="en-US" sz="6600" dirty="0" smtClean="0">
                <a:solidFill>
                  <a:schemeClr val="tx2"/>
                </a:solidFill>
              </a:rPr>
              <a:t>1</a:t>
            </a:r>
            <a:endParaRPr lang="en-US" sz="6600" dirty="0">
              <a:solidFill>
                <a:schemeClr val="tx2"/>
              </a:solidFill>
            </a:endParaRPr>
          </a:p>
        </p:txBody>
      </p:sp>
      <p:sp>
        <p:nvSpPr>
          <p:cNvPr id="2" name="Title 1"/>
          <p:cNvSpPr>
            <a:spLocks noGrp="1"/>
          </p:cNvSpPr>
          <p:nvPr>
            <p:ph type="title"/>
          </p:nvPr>
        </p:nvSpPr>
        <p:spPr/>
        <p:txBody>
          <a:bodyPr/>
          <a:lstStyle/>
          <a:p>
            <a:r>
              <a:rPr lang="en-US" dirty="0" smtClean="0">
                <a:latin typeface="+mn-lt"/>
              </a:rPr>
              <a:t>The Journey To Big Data</a:t>
            </a:r>
            <a:endParaRPr lang="en-US" dirty="0">
              <a:latin typeface="+mn-lt"/>
            </a:endParaRPr>
          </a:p>
        </p:txBody>
      </p:sp>
      <p:sp>
        <p:nvSpPr>
          <p:cNvPr id="21" name="TextBox 20"/>
          <p:cNvSpPr txBox="1"/>
          <p:nvPr/>
        </p:nvSpPr>
        <p:spPr>
          <a:xfrm>
            <a:off x="3143745" y="669068"/>
            <a:ext cx="722749" cy="1107996"/>
          </a:xfrm>
          <a:prstGeom prst="rect">
            <a:avLst/>
          </a:prstGeom>
          <a:noFill/>
        </p:spPr>
        <p:txBody>
          <a:bodyPr wrap="none" rtlCol="0">
            <a:spAutoFit/>
          </a:bodyPr>
          <a:lstStyle/>
          <a:p>
            <a:r>
              <a:rPr lang="en-US" sz="6600" dirty="0">
                <a:solidFill>
                  <a:schemeClr val="tx2"/>
                </a:solidFill>
              </a:rPr>
              <a:t>2</a:t>
            </a:r>
          </a:p>
        </p:txBody>
      </p:sp>
      <p:sp>
        <p:nvSpPr>
          <p:cNvPr id="22" name="Rectangle 21"/>
          <p:cNvSpPr/>
          <p:nvPr/>
        </p:nvSpPr>
        <p:spPr bwMode="gray">
          <a:xfrm>
            <a:off x="3729054" y="874872"/>
            <a:ext cx="2207589" cy="738664"/>
          </a:xfrm>
          <a:prstGeom prst="rect">
            <a:avLst/>
          </a:prstGeom>
        </p:spPr>
        <p:txBody>
          <a:bodyPr wrap="square" anchor="ctr">
            <a:spAutoFit/>
          </a:bodyPr>
          <a:lstStyle/>
          <a:p>
            <a:pPr lvl="0" defTabSz="457177">
              <a:defRPr/>
            </a:pPr>
            <a:r>
              <a:rPr lang="en-US" sz="1400" dirty="0">
                <a:solidFill>
                  <a:srgbClr val="5F5F5F"/>
                </a:solidFill>
                <a:cs typeface="Arial Unicode MS" pitchFamily="34" charset="-128"/>
              </a:rPr>
              <a:t>Data </a:t>
            </a:r>
            <a:r>
              <a:rPr lang="en-US" sz="1400" dirty="0" smtClean="0">
                <a:solidFill>
                  <a:srgbClr val="5F5F5F"/>
                </a:solidFill>
                <a:cs typeface="Arial Unicode MS" pitchFamily="34" charset="-128"/>
              </a:rPr>
              <a:t>Science </a:t>
            </a:r>
            <a:r>
              <a:rPr lang="en-US" sz="1400" dirty="0">
                <a:solidFill>
                  <a:srgbClr val="5F5F5F"/>
                </a:solidFill>
                <a:cs typeface="Arial Unicode MS" pitchFamily="34" charset="-128"/>
              </a:rPr>
              <a:t/>
            </a:r>
            <a:br>
              <a:rPr lang="en-US" sz="1400" dirty="0">
                <a:solidFill>
                  <a:srgbClr val="5F5F5F"/>
                </a:solidFill>
                <a:cs typeface="Arial Unicode MS" pitchFamily="34" charset="-128"/>
              </a:rPr>
            </a:br>
            <a:r>
              <a:rPr lang="en-US" sz="1400" dirty="0">
                <a:solidFill>
                  <a:srgbClr val="5F5F5F"/>
                </a:solidFill>
                <a:cs typeface="Arial Unicode MS" pitchFamily="34" charset="-128"/>
              </a:rPr>
              <a:t>Collaboration</a:t>
            </a:r>
          </a:p>
          <a:p>
            <a:pPr lvl="0" defTabSz="457177">
              <a:defRPr/>
            </a:pPr>
            <a:r>
              <a:rPr lang="en-US" sz="1400" dirty="0" smtClean="0">
                <a:solidFill>
                  <a:srgbClr val="5F5F5F"/>
                </a:solidFill>
                <a:cs typeface="Arial Unicode MS" pitchFamily="34" charset="-128"/>
              </a:rPr>
              <a:t>Self-Service</a:t>
            </a:r>
            <a:endParaRPr lang="en-US" sz="1400" dirty="0">
              <a:solidFill>
                <a:srgbClr val="5F5F5F"/>
              </a:solidFill>
              <a:cs typeface="Arial Unicode MS" pitchFamily="34" charset="-128"/>
            </a:endParaRPr>
          </a:p>
        </p:txBody>
      </p:sp>
      <p:sp>
        <p:nvSpPr>
          <p:cNvPr id="23" name="Rectangle 3"/>
          <p:cNvSpPr>
            <a:spLocks noChangeArrowheads="1"/>
          </p:cNvSpPr>
          <p:nvPr/>
        </p:nvSpPr>
        <p:spPr bwMode="gray">
          <a:xfrm>
            <a:off x="3355524" y="4146341"/>
            <a:ext cx="3072384"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Agile Analytics</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People  &amp; Productivity Focus</a:t>
            </a:r>
          </a:p>
        </p:txBody>
      </p:sp>
      <p:sp>
        <p:nvSpPr>
          <p:cNvPr id="35" name="TextBox 34"/>
          <p:cNvSpPr txBox="1"/>
          <p:nvPr/>
        </p:nvSpPr>
        <p:spPr>
          <a:xfrm>
            <a:off x="6488877" y="648072"/>
            <a:ext cx="722749" cy="1107996"/>
          </a:xfrm>
          <a:prstGeom prst="rect">
            <a:avLst/>
          </a:prstGeom>
          <a:noFill/>
        </p:spPr>
        <p:txBody>
          <a:bodyPr wrap="none" rtlCol="0">
            <a:spAutoFit/>
          </a:bodyPr>
          <a:lstStyle/>
          <a:p>
            <a:r>
              <a:rPr lang="en-US" sz="6600" dirty="0" smtClean="0">
                <a:solidFill>
                  <a:schemeClr val="tx2"/>
                </a:solidFill>
              </a:rPr>
              <a:t>3</a:t>
            </a:r>
            <a:endParaRPr lang="en-US" sz="6600" dirty="0">
              <a:solidFill>
                <a:schemeClr val="tx2"/>
              </a:solidFill>
            </a:endParaRPr>
          </a:p>
        </p:txBody>
      </p:sp>
      <p:sp>
        <p:nvSpPr>
          <p:cNvPr id="36" name="Rectangle 35"/>
          <p:cNvSpPr/>
          <p:nvPr/>
        </p:nvSpPr>
        <p:spPr bwMode="gray">
          <a:xfrm>
            <a:off x="7051253" y="845632"/>
            <a:ext cx="2080623" cy="738664"/>
          </a:xfrm>
          <a:prstGeom prst="rect">
            <a:avLst/>
          </a:prstGeom>
        </p:spPr>
        <p:txBody>
          <a:bodyPr wrap="square" anchor="ctr">
            <a:spAutoFit/>
          </a:bodyPr>
          <a:lstStyle/>
          <a:p>
            <a:pPr lvl="0" defTabSz="457177">
              <a:defRPr/>
            </a:pPr>
            <a:r>
              <a:rPr lang="en-US" sz="1400" dirty="0" smtClean="0">
                <a:solidFill>
                  <a:srgbClr val="5F5F5F"/>
                </a:solidFill>
                <a:cs typeface="Arial Unicode MS" pitchFamily="34" charset="-128"/>
              </a:rPr>
              <a:t>Real Time Decisions</a:t>
            </a:r>
          </a:p>
          <a:p>
            <a:pPr lvl="0" defTabSz="457177">
              <a:defRPr/>
            </a:pPr>
            <a:r>
              <a:rPr lang="en-US" sz="1400" dirty="0" smtClean="0">
                <a:solidFill>
                  <a:srgbClr val="5F5F5F"/>
                </a:solidFill>
                <a:cs typeface="Arial Unicode MS" pitchFamily="34" charset="-128"/>
              </a:rPr>
              <a:t>New Applications</a:t>
            </a:r>
          </a:p>
          <a:p>
            <a:pPr lvl="0" defTabSz="457177">
              <a:defRPr/>
            </a:pPr>
            <a:r>
              <a:rPr lang="en-US" sz="1400" dirty="0" smtClean="0">
                <a:solidFill>
                  <a:srgbClr val="5F5F5F"/>
                </a:solidFill>
                <a:cs typeface="Arial Unicode MS" pitchFamily="34" charset="-128"/>
              </a:rPr>
              <a:t>Data Monetization</a:t>
            </a:r>
            <a:endParaRPr lang="en-US" sz="1400" dirty="0">
              <a:solidFill>
                <a:srgbClr val="5F5F5F"/>
              </a:solidFill>
              <a:cs typeface="Arial Unicode MS" pitchFamily="34" charset="-128"/>
            </a:endParaRPr>
          </a:p>
        </p:txBody>
      </p:sp>
      <p:sp>
        <p:nvSpPr>
          <p:cNvPr id="24" name="Pentagon 23"/>
          <p:cNvSpPr/>
          <p:nvPr/>
        </p:nvSpPr>
        <p:spPr bwMode="gray">
          <a:xfrm rot="16200000">
            <a:off x="4104912" y="1437662"/>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grpSp>
        <p:nvGrpSpPr>
          <p:cNvPr id="3" name="Group 24"/>
          <p:cNvGrpSpPr/>
          <p:nvPr/>
        </p:nvGrpSpPr>
        <p:grpSpPr>
          <a:xfrm>
            <a:off x="3308098" y="2295208"/>
            <a:ext cx="3189988" cy="1170802"/>
            <a:chOff x="229297" y="2189368"/>
            <a:chExt cx="3189988" cy="1170802"/>
          </a:xfrm>
        </p:grpSpPr>
        <p:sp>
          <p:nvSpPr>
            <p:cNvPr id="26" name="Rectangle 25"/>
            <p:cNvSpPr/>
            <p:nvPr/>
          </p:nvSpPr>
          <p:spPr>
            <a:xfrm>
              <a:off x="229297" y="2866394"/>
              <a:ext cx="3180779" cy="4937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27" name="Picture 26" descr="\\MV-FS\Projects\EMC\resources\EMC_icons_070910\unapproved\png\avatars_female.png"/>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674226" y="2517540"/>
              <a:ext cx="574703"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2" descr="avatars_female.png"/>
            <p:cNvPicPr>
              <a:picLocks/>
            </p:cNvPicPr>
            <p:nvPr/>
          </p:nvPicPr>
          <p:blipFill rotWithShape="1">
            <a:blip r:embed="rId4" cstate="email">
              <a:extLst>
                <a:ext uri="{28A0092B-C50C-407E-A947-70E740481C1C}">
                  <a14:useLocalDpi xmlns:a14="http://schemas.microsoft.com/office/drawing/2010/main"/>
                </a:ext>
              </a:extLst>
            </a:blip>
            <a:srcRect/>
            <a:stretch/>
          </p:blipFill>
          <p:spPr bwMode="auto">
            <a:xfrm>
              <a:off x="943987" y="2517540"/>
              <a:ext cx="572851" cy="50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descr="avatars_exec.png"/>
            <p:cNvPicPr>
              <a:picLocks/>
            </p:cNvPicPr>
            <p:nvPr/>
          </p:nvPicPr>
          <p:blipFill rotWithShape="1">
            <a:blip r:embed="rId5" cstate="email">
              <a:extLst>
                <a:ext uri="{28A0092B-C50C-407E-A947-70E740481C1C}">
                  <a14:useLocalDpi xmlns:a14="http://schemas.microsoft.com/office/drawing/2010/main"/>
                </a:ext>
              </a:extLst>
            </a:blip>
            <a:srcRect/>
            <a:stretch/>
          </p:blipFill>
          <p:spPr bwMode="auto">
            <a:xfrm>
              <a:off x="1523598" y="2517540"/>
              <a:ext cx="573341" cy="49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avatars_male.png"/>
            <p:cNvPicPr>
              <a:picLocks/>
            </p:cNvPicPr>
            <p:nvPr/>
          </p:nvPicPr>
          <p:blipFill rotWithShape="1">
            <a:blip r:embed="rId6" cstate="email">
              <a:extLst>
                <a:ext uri="{28A0092B-C50C-407E-A947-70E740481C1C}">
                  <a14:useLocalDpi xmlns:a14="http://schemas.microsoft.com/office/drawing/2010/main"/>
                </a:ext>
              </a:extLst>
            </a:blip>
            <a:srcRect/>
            <a:stretch/>
          </p:blipFill>
          <p:spPr bwMode="auto">
            <a:xfrm>
              <a:off x="2096939" y="2517540"/>
              <a:ext cx="571408" cy="49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avatars_itmgr.png"/>
            <p:cNvPicPr>
              <a:picLocks/>
            </p:cNvPicPr>
            <p:nvPr/>
          </p:nvPicPr>
          <p:blipFill rotWithShape="1">
            <a:blip r:embed="rId7" cstate="email">
              <a:extLst>
                <a:ext uri="{28A0092B-C50C-407E-A947-70E740481C1C}">
                  <a14:useLocalDpi xmlns:a14="http://schemas.microsoft.com/office/drawing/2010/main"/>
                </a:ext>
              </a:extLst>
            </a:blip>
            <a:srcRect/>
            <a:stretch/>
          </p:blipFill>
          <p:spPr bwMode="auto">
            <a:xfrm>
              <a:off x="366713" y="2517540"/>
              <a:ext cx="571395" cy="5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267918" y="2979078"/>
              <a:ext cx="3151367" cy="323165"/>
            </a:xfrm>
            <a:prstGeom prst="rect">
              <a:avLst/>
            </a:prstGeom>
          </p:spPr>
          <p:txBody>
            <a:bodyPr wrap="none" anchor="b">
              <a:spAutoFit/>
            </a:bodyPr>
            <a:lstStyle/>
            <a:p>
              <a:pPr algn="ctr"/>
              <a:r>
                <a:rPr lang="en-US" sz="1500" dirty="0" smtClean="0">
                  <a:solidFill>
                    <a:schemeClr val="bg1"/>
                  </a:solidFill>
                </a:rPr>
                <a:t>Analytic Productivity Platform</a:t>
              </a:r>
              <a:endParaRPr lang="en-US" sz="1500" dirty="0">
                <a:solidFill>
                  <a:schemeClr val="bg1"/>
                </a:solidFill>
              </a:endParaRPr>
            </a:p>
          </p:txBody>
        </p:sp>
        <p:sp>
          <p:nvSpPr>
            <p:cNvPr id="34" name="TextBox 33"/>
            <p:cNvSpPr txBox="1"/>
            <p:nvPr/>
          </p:nvSpPr>
          <p:spPr>
            <a:xfrm>
              <a:off x="411561" y="2189368"/>
              <a:ext cx="2794436" cy="369332"/>
            </a:xfrm>
            <a:prstGeom prst="rect">
              <a:avLst/>
            </a:prstGeom>
            <a:noFill/>
          </p:spPr>
          <p:txBody>
            <a:bodyPr wrap="square" rtlCol="0">
              <a:spAutoFit/>
            </a:bodyPr>
            <a:lstStyle/>
            <a:p>
              <a:pPr algn="ctr"/>
              <a:r>
                <a:rPr lang="en-US" dirty="0" smtClean="0">
                  <a:solidFill>
                    <a:schemeClr val="tx2"/>
                  </a:solidFill>
                </a:rPr>
                <a:t>Agile Process &amp; Tools</a:t>
              </a:r>
              <a:endParaRPr lang="en-US" dirty="0">
                <a:solidFill>
                  <a:schemeClr val="tx2"/>
                </a:solidFill>
              </a:endParaRPr>
            </a:p>
          </p:txBody>
        </p:sp>
      </p:grpSp>
      <p:sp>
        <p:nvSpPr>
          <p:cNvPr id="43" name="Rectangle 3"/>
          <p:cNvSpPr>
            <a:spLocks noChangeArrowheads="1"/>
          </p:cNvSpPr>
          <p:nvPr/>
        </p:nvSpPr>
        <p:spPr bwMode="gray">
          <a:xfrm>
            <a:off x="6488877" y="4136096"/>
            <a:ext cx="2584575"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Predictive Enterprise</a:t>
            </a:r>
            <a:r>
              <a:rPr lang="en-US" dirty="0" smtClean="0">
                <a:solidFill>
                  <a:schemeClr val="tx2"/>
                </a:solidFill>
                <a:cs typeface="Arial Unicode MS" pitchFamily="34" charset="-128"/>
              </a:rPr>
              <a:t/>
            </a:r>
            <a:br>
              <a:rPr lang="en-US" dirty="0" smtClean="0">
                <a:solidFill>
                  <a:schemeClr val="tx2"/>
                </a:solidFill>
                <a:cs typeface="Arial Unicode MS" pitchFamily="34" charset="-128"/>
              </a:rPr>
            </a:br>
            <a:r>
              <a:rPr lang="en-US" sz="1200" dirty="0" smtClean="0">
                <a:solidFill>
                  <a:schemeClr val="tx2"/>
                </a:solidFill>
                <a:cs typeface="Arial Unicode MS" pitchFamily="34" charset="-128"/>
              </a:rPr>
              <a:t>Application Focus</a:t>
            </a:r>
          </a:p>
        </p:txBody>
      </p:sp>
      <p:grpSp>
        <p:nvGrpSpPr>
          <p:cNvPr id="9" name="Group 8"/>
          <p:cNvGrpSpPr/>
          <p:nvPr/>
        </p:nvGrpSpPr>
        <p:grpSpPr>
          <a:xfrm>
            <a:off x="6192222" y="1675677"/>
            <a:ext cx="3180779" cy="1594125"/>
            <a:chOff x="6192222" y="1675677"/>
            <a:chExt cx="3180779" cy="1594125"/>
          </a:xfrm>
        </p:grpSpPr>
        <p:sp>
          <p:nvSpPr>
            <p:cNvPr id="42" name="Pentagon 41"/>
            <p:cNvSpPr/>
            <p:nvPr/>
          </p:nvSpPr>
          <p:spPr bwMode="gray">
            <a:xfrm rot="16200000">
              <a:off x="7019377" y="1145177"/>
              <a:ext cx="1594125" cy="2655125"/>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grpSp>
          <p:nvGrpSpPr>
            <p:cNvPr id="4" name="Group 43"/>
            <p:cNvGrpSpPr/>
            <p:nvPr/>
          </p:nvGrpSpPr>
          <p:grpSpPr>
            <a:xfrm>
              <a:off x="6192222" y="1784419"/>
              <a:ext cx="3180779" cy="825588"/>
              <a:chOff x="215435" y="1262570"/>
              <a:chExt cx="3180779" cy="825588"/>
            </a:xfrm>
          </p:grpSpPr>
          <p:sp>
            <p:nvSpPr>
              <p:cNvPr id="46" name="Rectangle 45"/>
              <p:cNvSpPr/>
              <p:nvPr/>
            </p:nvSpPr>
            <p:spPr bwMode="gray">
              <a:xfrm>
                <a:off x="780716" y="1866514"/>
                <a:ext cx="1968952" cy="4571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bwMode="gray">
              <a:xfrm>
                <a:off x="621119" y="1755815"/>
                <a:ext cx="264383" cy="2643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Diamond 47"/>
              <p:cNvSpPr/>
              <p:nvPr/>
            </p:nvSpPr>
            <p:spPr bwMode="gray">
              <a:xfrm>
                <a:off x="1984964" y="1687854"/>
                <a:ext cx="400304" cy="400304"/>
              </a:xfrm>
              <a:prstGeom prst="diamon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3200" dirty="0">
                  <a:solidFill>
                    <a:schemeClr val="bg1"/>
                  </a:solidFill>
                </a:endParaRPr>
              </a:p>
            </p:txBody>
          </p:sp>
          <p:sp>
            <p:nvSpPr>
              <p:cNvPr id="49" name="Rectangle 48"/>
              <p:cNvSpPr/>
              <p:nvPr/>
            </p:nvSpPr>
            <p:spPr bwMode="gray">
              <a:xfrm>
                <a:off x="1206299" y="1709172"/>
                <a:ext cx="457868" cy="35766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sp>
            <p:nvSpPr>
              <p:cNvPr id="50" name="Oval 49"/>
              <p:cNvSpPr/>
              <p:nvPr/>
            </p:nvSpPr>
            <p:spPr bwMode="gray">
              <a:xfrm>
                <a:off x="2706066" y="1755815"/>
                <a:ext cx="264383" cy="2643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1" name="TextBox 50"/>
              <p:cNvSpPr txBox="1"/>
              <p:nvPr/>
            </p:nvSpPr>
            <p:spPr>
              <a:xfrm>
                <a:off x="215435" y="1262570"/>
                <a:ext cx="3180779" cy="369332"/>
              </a:xfrm>
              <a:prstGeom prst="rect">
                <a:avLst/>
              </a:prstGeom>
              <a:noFill/>
            </p:spPr>
            <p:txBody>
              <a:bodyPr wrap="square" rtlCol="0">
                <a:spAutoFit/>
              </a:bodyPr>
              <a:lstStyle/>
              <a:p>
                <a:pPr algn="ctr"/>
                <a:r>
                  <a:rPr lang="en-US" dirty="0" smtClean="0">
                    <a:solidFill>
                      <a:schemeClr val="tx2"/>
                    </a:solidFill>
                  </a:rPr>
                  <a:t>Big Data Enabled Apps</a:t>
                </a:r>
                <a:endParaRPr lang="en-US" dirty="0">
                  <a:solidFill>
                    <a:schemeClr val="tx2"/>
                  </a:solidFill>
                </a:endParaRPr>
              </a:p>
            </p:txBody>
          </p:sp>
        </p:grpSp>
      </p:grpSp>
      <p:sp>
        <p:nvSpPr>
          <p:cNvPr id="90" name="Pentagon 89"/>
          <p:cNvSpPr/>
          <p:nvPr/>
        </p:nvSpPr>
        <p:spPr bwMode="gray">
          <a:xfrm rot="16200000">
            <a:off x="975032" y="1889697"/>
            <a:ext cx="1594125" cy="3051866"/>
          </a:xfrm>
          <a:prstGeom prst="homePlate">
            <a:avLst>
              <a:gd name="adj" fmla="val 25698"/>
            </a:avLst>
          </a:prstGeom>
          <a:gradFill flip="none" rotWithShape="1">
            <a:gsLst>
              <a:gs pos="0">
                <a:schemeClr val="bg1"/>
              </a:gs>
              <a:gs pos="100000">
                <a:schemeClr val="bg1">
                  <a:alpha val="78000"/>
                </a:schemeClr>
              </a:gs>
            </a:gsLst>
            <a:lin ang="0" scaled="0"/>
            <a:tileRect/>
          </a:gradFill>
          <a:ln w="12700" cmpd="sng">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bg2"/>
              </a:solidFill>
            </a:endParaRPr>
          </a:p>
        </p:txBody>
      </p:sp>
      <p:sp>
        <p:nvSpPr>
          <p:cNvPr id="41" name="Rectangle 3"/>
          <p:cNvSpPr>
            <a:spLocks noChangeArrowheads="1"/>
          </p:cNvSpPr>
          <p:nvPr/>
        </p:nvSpPr>
        <p:spPr bwMode="gray">
          <a:xfrm>
            <a:off x="242180" y="4136096"/>
            <a:ext cx="3065916" cy="452667"/>
          </a:xfrm>
          <a:prstGeom prst="rect">
            <a:avLst/>
          </a:prstGeom>
          <a:ln>
            <a:headEnd/>
            <a:tailEnd/>
          </a:ln>
          <a:effectLst/>
        </p:spPr>
        <p:style>
          <a:lnRef idx="1">
            <a:schemeClr val="accent3"/>
          </a:lnRef>
          <a:fillRef idx="2">
            <a:schemeClr val="accent3"/>
          </a:fillRef>
          <a:effectRef idx="1">
            <a:schemeClr val="accent3"/>
          </a:effectRef>
          <a:fontRef idx="minor">
            <a:schemeClr val="dk1"/>
          </a:fontRef>
        </p:style>
        <p:txBody>
          <a:bodyPr wrap="none" lIns="64008" tIns="32004" rIns="64008" bIns="32004" anchor="ctr"/>
          <a:lstStyle/>
          <a:p>
            <a:pPr algn="ctr" defTabSz="457177" fontAlgn="auto">
              <a:lnSpc>
                <a:spcPct val="85000"/>
              </a:lnSpc>
              <a:spcBef>
                <a:spcPts val="0"/>
              </a:spcBef>
              <a:spcAft>
                <a:spcPts val="0"/>
              </a:spcAft>
              <a:defRPr/>
            </a:pPr>
            <a:r>
              <a:rPr lang="en-US" sz="1700" dirty="0" smtClean="0">
                <a:solidFill>
                  <a:schemeClr val="tx2"/>
                </a:solidFill>
                <a:cs typeface="Arial Unicode MS" pitchFamily="34" charset="-128"/>
              </a:rPr>
              <a:t>Big Data Infrastructure</a:t>
            </a:r>
            <a:br>
              <a:rPr lang="en-US" sz="1700" dirty="0" smtClean="0">
                <a:solidFill>
                  <a:schemeClr val="tx2"/>
                </a:solidFill>
                <a:cs typeface="Arial Unicode MS" pitchFamily="34" charset="-128"/>
              </a:rPr>
            </a:br>
            <a:r>
              <a:rPr lang="en-US" sz="1200" dirty="0" smtClean="0">
                <a:solidFill>
                  <a:schemeClr val="tx2"/>
                </a:solidFill>
                <a:cs typeface="Arial Unicode MS" pitchFamily="34" charset="-128"/>
              </a:rPr>
              <a:t>Technology Focus</a:t>
            </a:r>
          </a:p>
        </p:txBody>
      </p:sp>
      <p:grpSp>
        <p:nvGrpSpPr>
          <p:cNvPr id="5" name="Group 79"/>
          <p:cNvGrpSpPr/>
          <p:nvPr/>
        </p:nvGrpSpPr>
        <p:grpSpPr>
          <a:xfrm>
            <a:off x="385704" y="2978249"/>
            <a:ext cx="2794436" cy="1066670"/>
            <a:chOff x="385704" y="2978249"/>
            <a:chExt cx="2794436" cy="1066670"/>
          </a:xfrm>
        </p:grpSpPr>
        <p:sp>
          <p:nvSpPr>
            <p:cNvPr id="91" name="Rectangle 90"/>
            <p:cNvSpPr/>
            <p:nvPr/>
          </p:nvSpPr>
          <p:spPr>
            <a:xfrm>
              <a:off x="591563" y="2978249"/>
              <a:ext cx="2360706" cy="5036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500" dirty="0">
                <a:solidFill>
                  <a:schemeClr val="tx2"/>
                </a:solidFill>
              </a:endParaRPr>
            </a:p>
          </p:txBody>
        </p:sp>
        <p:sp>
          <p:nvSpPr>
            <p:cNvPr id="94" name="Rectangle 93"/>
            <p:cNvSpPr/>
            <p:nvPr/>
          </p:nvSpPr>
          <p:spPr>
            <a:xfrm>
              <a:off x="616752" y="3051663"/>
              <a:ext cx="2314563" cy="323165"/>
            </a:xfrm>
            <a:prstGeom prst="rect">
              <a:avLst/>
            </a:prstGeom>
          </p:spPr>
          <p:txBody>
            <a:bodyPr wrap="square">
              <a:spAutoFit/>
            </a:bodyPr>
            <a:lstStyle/>
            <a:p>
              <a:pPr algn="ctr">
                <a:defRPr/>
              </a:pPr>
              <a:r>
                <a:rPr lang="en-US" sz="1500" dirty="0" smtClean="0">
                  <a:solidFill>
                    <a:schemeClr val="bg1"/>
                  </a:solidFill>
                </a:rPr>
                <a:t>Analytics Engines</a:t>
              </a:r>
              <a:endParaRPr lang="en-US" sz="1500" dirty="0">
                <a:solidFill>
                  <a:schemeClr val="bg1"/>
                </a:solidFill>
              </a:endParaRPr>
            </a:p>
          </p:txBody>
        </p:sp>
        <p:pic>
          <p:nvPicPr>
            <p:cNvPr id="95"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2263929" y="3596277"/>
              <a:ext cx="800951" cy="448642"/>
            </a:xfrm>
            <a:prstGeom prst="rect">
              <a:avLst/>
            </a:prstGeom>
            <a:noFill/>
            <a:ln w="9525">
              <a:noFill/>
              <a:miter lim="800000"/>
              <a:headEnd/>
              <a:tailEnd/>
            </a:ln>
            <a:effectLst/>
          </p:spPr>
        </p:pic>
        <p:pic>
          <p:nvPicPr>
            <p:cNvPr id="96"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807442" y="3596277"/>
              <a:ext cx="800951" cy="448642"/>
            </a:xfrm>
            <a:prstGeom prst="rect">
              <a:avLst/>
            </a:prstGeom>
            <a:noFill/>
            <a:ln w="9525">
              <a:noFill/>
              <a:miter lim="800000"/>
              <a:headEnd/>
              <a:tailEnd/>
            </a:ln>
            <a:effectLst/>
          </p:spPr>
        </p:pic>
        <p:pic>
          <p:nvPicPr>
            <p:cNvPr id="97"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1350955" y="3596277"/>
              <a:ext cx="800951" cy="448642"/>
            </a:xfrm>
            <a:prstGeom prst="rect">
              <a:avLst/>
            </a:prstGeom>
            <a:noFill/>
            <a:ln w="9525">
              <a:noFill/>
              <a:miter lim="800000"/>
              <a:headEnd/>
              <a:tailEnd/>
            </a:ln>
            <a:effectLst/>
          </p:spPr>
        </p:pic>
        <p:pic>
          <p:nvPicPr>
            <p:cNvPr id="98"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894467" y="3596277"/>
              <a:ext cx="800951" cy="448642"/>
            </a:xfrm>
            <a:prstGeom prst="rect">
              <a:avLst/>
            </a:prstGeom>
            <a:noFill/>
            <a:ln w="9525">
              <a:noFill/>
              <a:miter lim="800000"/>
              <a:headEnd/>
              <a:tailEnd/>
            </a:ln>
            <a:effectLst/>
          </p:spPr>
        </p:pic>
        <p:pic>
          <p:nvPicPr>
            <p:cNvPr id="99" name="Picture 27" descr="ICON_Cloud_Q308"/>
            <p:cNvPicPr>
              <a:picLocks noChangeAspect="1" noChangeArrowheads="1"/>
            </p:cNvPicPr>
            <p:nvPr/>
          </p:nvPicPr>
          <p:blipFill>
            <a:blip r:embed="rId8" cstate="email">
              <a:alphaModFix/>
              <a:extLst>
                <a:ext uri="{28A0092B-C50C-407E-A947-70E740481C1C}">
                  <a14:useLocalDpi xmlns:a14="http://schemas.microsoft.com/office/drawing/2010/main"/>
                </a:ext>
              </a:extLst>
            </a:blip>
            <a:srcRect/>
            <a:stretch>
              <a:fillRect/>
            </a:stretch>
          </p:blipFill>
          <p:spPr bwMode="gray">
            <a:xfrm>
              <a:off x="478953" y="3590314"/>
              <a:ext cx="800951" cy="448642"/>
            </a:xfrm>
            <a:prstGeom prst="rect">
              <a:avLst/>
            </a:prstGeom>
            <a:noFill/>
            <a:ln w="9525">
              <a:noFill/>
              <a:miter lim="800000"/>
              <a:headEnd/>
              <a:tailEnd/>
            </a:ln>
            <a:effectLst/>
          </p:spPr>
        </p:pic>
        <p:pic>
          <p:nvPicPr>
            <p:cNvPr id="100"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690472" y="3377049"/>
              <a:ext cx="311202" cy="292342"/>
            </a:xfrm>
            <a:prstGeom prst="rect">
              <a:avLst/>
            </a:prstGeom>
            <a:ln>
              <a:noFill/>
            </a:ln>
            <a:effectLst>
              <a:outerShdw blurRad="50800" dist="38100" dir="2700000" algn="tl" rotWithShape="0">
                <a:prstClr val="black">
                  <a:alpha val="40000"/>
                </a:prstClr>
              </a:outerShdw>
            </a:effectLst>
          </p:spPr>
        </p:pic>
        <p:grpSp>
          <p:nvGrpSpPr>
            <p:cNvPr id="6" name="Group 100"/>
            <p:cNvGrpSpPr/>
            <p:nvPr/>
          </p:nvGrpSpPr>
          <p:grpSpPr>
            <a:xfrm>
              <a:off x="2424707" y="3357261"/>
              <a:ext cx="428654" cy="331919"/>
              <a:chOff x="2427300" y="3422955"/>
              <a:chExt cx="428654" cy="331919"/>
            </a:xfrm>
          </p:grpSpPr>
          <p:sp>
            <p:nvSpPr>
              <p:cNvPr id="123" name="Rectangle 122"/>
              <p:cNvSpPr/>
              <p:nvPr/>
            </p:nvSpPr>
            <p:spPr bwMode="gray">
              <a:xfrm flipH="1">
                <a:off x="2427300"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4" name="Rectangle 123"/>
              <p:cNvSpPr/>
              <p:nvPr/>
            </p:nvSpPr>
            <p:spPr bwMode="gray">
              <a:xfrm flipH="1">
                <a:off x="2551548"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5" name="Rectangle 124"/>
              <p:cNvSpPr/>
              <p:nvPr/>
            </p:nvSpPr>
            <p:spPr bwMode="gray">
              <a:xfrm flipH="1">
                <a:off x="2476112"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6" name="Rectangle 125"/>
              <p:cNvSpPr/>
              <p:nvPr/>
            </p:nvSpPr>
            <p:spPr bwMode="gray">
              <a:xfrm flipH="1">
                <a:off x="2676682"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7" name="Rectangle 126"/>
              <p:cNvSpPr/>
              <p:nvPr/>
            </p:nvSpPr>
            <p:spPr bwMode="gray">
              <a:xfrm flipH="1">
                <a:off x="2601246"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8" name="Rectangle 127"/>
              <p:cNvSpPr/>
              <p:nvPr/>
            </p:nvSpPr>
            <p:spPr bwMode="gray">
              <a:xfrm flipH="1">
                <a:off x="2526697"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9" name="Rectangle 128"/>
              <p:cNvSpPr/>
              <p:nvPr/>
            </p:nvSpPr>
            <p:spPr bwMode="gray">
              <a:xfrm flipH="1">
                <a:off x="2726381"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30" name="Rectangle 129"/>
              <p:cNvSpPr/>
              <p:nvPr/>
            </p:nvSpPr>
            <p:spPr bwMode="gray">
              <a:xfrm flipH="1">
                <a:off x="2651833"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pic>
          <p:nvPicPr>
            <p:cNvPr id="102" name="Picture 181" descr="disc lt blue"/>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1058955" y="3377049"/>
              <a:ext cx="311202" cy="292342"/>
            </a:xfrm>
            <a:prstGeom prst="rect">
              <a:avLst/>
            </a:prstGeom>
            <a:ln>
              <a:noFill/>
            </a:ln>
            <a:effectLst>
              <a:outerShdw blurRad="50800" dist="38100" dir="2700000" algn="tl" rotWithShape="0">
                <a:prstClr val="black">
                  <a:alpha val="40000"/>
                </a:prstClr>
              </a:outerShdw>
            </a:effectLst>
          </p:spPr>
        </p:pic>
        <p:grpSp>
          <p:nvGrpSpPr>
            <p:cNvPr id="7" name="Group 102"/>
            <p:cNvGrpSpPr/>
            <p:nvPr/>
          </p:nvGrpSpPr>
          <p:grpSpPr>
            <a:xfrm>
              <a:off x="1452838" y="3357261"/>
              <a:ext cx="428654" cy="331919"/>
              <a:chOff x="1455431" y="3422955"/>
              <a:chExt cx="428654" cy="331919"/>
            </a:xfrm>
          </p:grpSpPr>
          <p:sp>
            <p:nvSpPr>
              <p:cNvPr id="115" name="Rectangle 114"/>
              <p:cNvSpPr/>
              <p:nvPr/>
            </p:nvSpPr>
            <p:spPr bwMode="gray">
              <a:xfrm flipH="1">
                <a:off x="1455431"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6" name="Rectangle 115"/>
              <p:cNvSpPr/>
              <p:nvPr/>
            </p:nvSpPr>
            <p:spPr bwMode="gray">
              <a:xfrm flipH="1">
                <a:off x="1579679"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7" name="Rectangle 116"/>
              <p:cNvSpPr/>
              <p:nvPr/>
            </p:nvSpPr>
            <p:spPr bwMode="gray">
              <a:xfrm flipH="1">
                <a:off x="1504243"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8" name="Rectangle 117"/>
              <p:cNvSpPr/>
              <p:nvPr/>
            </p:nvSpPr>
            <p:spPr bwMode="gray">
              <a:xfrm flipH="1">
                <a:off x="1704813"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9" name="Rectangle 118"/>
              <p:cNvSpPr/>
              <p:nvPr/>
            </p:nvSpPr>
            <p:spPr bwMode="gray">
              <a:xfrm flipH="1">
                <a:off x="1629377"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0" name="Rectangle 119"/>
              <p:cNvSpPr/>
              <p:nvPr/>
            </p:nvSpPr>
            <p:spPr bwMode="gray">
              <a:xfrm flipH="1">
                <a:off x="1554828"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1" name="Rectangle 120"/>
              <p:cNvSpPr/>
              <p:nvPr/>
            </p:nvSpPr>
            <p:spPr bwMode="gray">
              <a:xfrm flipH="1">
                <a:off x="1754512"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22" name="Rectangle 121"/>
              <p:cNvSpPr/>
              <p:nvPr/>
            </p:nvSpPr>
            <p:spPr bwMode="gray">
              <a:xfrm flipH="1">
                <a:off x="1679964"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grpSp>
          <p:nvGrpSpPr>
            <p:cNvPr id="8" name="Group 103"/>
            <p:cNvGrpSpPr/>
            <p:nvPr/>
          </p:nvGrpSpPr>
          <p:grpSpPr>
            <a:xfrm>
              <a:off x="1938773" y="3357261"/>
              <a:ext cx="428654" cy="331919"/>
              <a:chOff x="1941366" y="3422955"/>
              <a:chExt cx="428654" cy="331919"/>
            </a:xfrm>
          </p:grpSpPr>
          <p:sp>
            <p:nvSpPr>
              <p:cNvPr id="107" name="Rectangle 106"/>
              <p:cNvSpPr/>
              <p:nvPr/>
            </p:nvSpPr>
            <p:spPr bwMode="gray">
              <a:xfrm flipH="1">
                <a:off x="1941366" y="3472655"/>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08" name="Rectangle 107"/>
              <p:cNvSpPr/>
              <p:nvPr/>
            </p:nvSpPr>
            <p:spPr bwMode="gray">
              <a:xfrm flipH="1">
                <a:off x="2065614" y="3447804"/>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09" name="Rectangle 108"/>
              <p:cNvSpPr/>
              <p:nvPr/>
            </p:nvSpPr>
            <p:spPr bwMode="gray">
              <a:xfrm flipH="1">
                <a:off x="1990178" y="3522353"/>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0" name="Rectangle 109"/>
              <p:cNvSpPr/>
              <p:nvPr/>
            </p:nvSpPr>
            <p:spPr bwMode="gray">
              <a:xfrm flipH="1">
                <a:off x="2190748" y="3422955"/>
                <a:ext cx="129573" cy="181935"/>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1" name="Rectangle 110"/>
              <p:cNvSpPr/>
              <p:nvPr/>
            </p:nvSpPr>
            <p:spPr bwMode="gray">
              <a:xfrm flipH="1">
                <a:off x="2115312" y="3497504"/>
                <a:ext cx="130460"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2" name="Rectangle 111"/>
              <p:cNvSpPr/>
              <p:nvPr/>
            </p:nvSpPr>
            <p:spPr bwMode="gray">
              <a:xfrm flipH="1">
                <a:off x="2040763" y="3572940"/>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3" name="Rectangle 112"/>
              <p:cNvSpPr/>
              <p:nvPr/>
            </p:nvSpPr>
            <p:spPr bwMode="gray">
              <a:xfrm flipH="1">
                <a:off x="2240447" y="3472655"/>
                <a:ext cx="129573" cy="182822"/>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sp>
            <p:nvSpPr>
              <p:cNvPr id="114" name="Rectangle 113"/>
              <p:cNvSpPr/>
              <p:nvPr/>
            </p:nvSpPr>
            <p:spPr bwMode="gray">
              <a:xfrm flipH="1">
                <a:off x="2165899" y="3548091"/>
                <a:ext cx="129573" cy="181934"/>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anchor="ctr"/>
              <a:lstStyle/>
              <a:p>
                <a:pPr algn="ctr" defTabSz="457177" fontAlgn="auto">
                  <a:spcBef>
                    <a:spcPts val="0"/>
                  </a:spcBef>
                  <a:spcAft>
                    <a:spcPts val="0"/>
                  </a:spcAft>
                  <a:defRPr/>
                </a:pPr>
                <a:endParaRPr lang="en-US" sz="1600" dirty="0"/>
              </a:p>
            </p:txBody>
          </p:sp>
        </p:grpSp>
        <p:sp>
          <p:nvSpPr>
            <p:cNvPr id="105" name="TextBox 104"/>
            <p:cNvSpPr txBox="1"/>
            <p:nvPr/>
          </p:nvSpPr>
          <p:spPr>
            <a:xfrm>
              <a:off x="385704" y="3684573"/>
              <a:ext cx="2794436" cy="323165"/>
            </a:xfrm>
            <a:prstGeom prst="rect">
              <a:avLst/>
            </a:prstGeom>
            <a:noFill/>
          </p:spPr>
          <p:txBody>
            <a:bodyPr wrap="square" rtlCol="0">
              <a:spAutoFit/>
            </a:bodyPr>
            <a:lstStyle/>
            <a:p>
              <a:pPr algn="ctr"/>
              <a:r>
                <a:rPr lang="en-US" sz="1500" dirty="0" smtClean="0">
                  <a:solidFill>
                    <a:schemeClr val="bg1"/>
                  </a:solidFill>
                  <a:effectLst>
                    <a:glow rad="63500">
                      <a:schemeClr val="accent1">
                        <a:satMod val="175000"/>
                        <a:alpha val="40000"/>
                      </a:schemeClr>
                    </a:glow>
                  </a:effectLst>
                </a:rPr>
                <a:t>Cloud Infrastructure</a:t>
              </a:r>
              <a:endParaRPr lang="en-US" sz="1500" dirty="0">
                <a:solidFill>
                  <a:schemeClr val="bg1"/>
                </a:solidFill>
                <a:effectLst>
                  <a:glow rad="63500">
                    <a:schemeClr val="accent1">
                      <a:satMod val="175000"/>
                      <a:alpha val="40000"/>
                    </a:schemeClr>
                  </a:glow>
                </a:effectLst>
              </a:endParaRPr>
            </a:p>
          </p:txBody>
        </p:sp>
        <p:sp>
          <p:nvSpPr>
            <p:cNvPr id="106" name="Rectangle 105"/>
            <p:cNvSpPr/>
            <p:nvPr/>
          </p:nvSpPr>
          <p:spPr>
            <a:xfrm>
              <a:off x="878492" y="3022153"/>
              <a:ext cx="1781833" cy="323165"/>
            </a:xfrm>
            <a:prstGeom prst="rect">
              <a:avLst/>
            </a:prstGeom>
          </p:spPr>
          <p:txBody>
            <a:bodyPr wrap="none">
              <a:spAutoFit/>
            </a:bodyPr>
            <a:lstStyle/>
            <a:p>
              <a:pPr algn="ctr"/>
              <a:r>
                <a:rPr lang="en-US" sz="1500" dirty="0">
                  <a:solidFill>
                    <a:schemeClr val="tx2"/>
                  </a:solidFill>
                </a:rPr>
                <a:t>Analytic Engines</a:t>
              </a:r>
            </a:p>
          </p:txBody>
        </p:sp>
      </p:grpSp>
    </p:spTree>
    <p:extLst>
      <p:ext uri="{BB962C8B-B14F-4D97-AF65-F5344CB8AC3E}">
        <p14:creationId xmlns:p14="http://schemas.microsoft.com/office/powerpoint/2010/main" val="20203484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366713" y="785933"/>
            <a:ext cx="8410575" cy="346219"/>
          </a:xfrm>
        </p:spPr>
        <p:txBody>
          <a:bodyPr/>
          <a:lstStyle/>
          <a:p>
            <a:r>
              <a:rPr lang="en-US" dirty="0" smtClean="0"/>
              <a:t>Your Approach To Enterprise Storage Must Change</a:t>
            </a:r>
            <a:endParaRPr lang="en-US" dirty="0"/>
          </a:p>
        </p:txBody>
      </p:sp>
      <p:sp>
        <p:nvSpPr>
          <p:cNvPr id="2" name="Title 1"/>
          <p:cNvSpPr>
            <a:spLocks noGrp="1"/>
          </p:cNvSpPr>
          <p:nvPr>
            <p:ph type="title"/>
          </p:nvPr>
        </p:nvSpPr>
        <p:spPr>
          <a:xfrm>
            <a:off x="366713" y="325558"/>
            <a:ext cx="8410575" cy="460375"/>
          </a:xfrm>
        </p:spPr>
        <p:txBody>
          <a:bodyPr/>
          <a:lstStyle/>
          <a:p>
            <a:r>
              <a:rPr lang="en-US" dirty="0" smtClean="0"/>
              <a:t>Big Data Apps Require Big Data Storage</a:t>
            </a:r>
            <a:endParaRPr lang="en-US" dirty="0"/>
          </a:p>
        </p:txBody>
      </p:sp>
      <p:grpSp>
        <p:nvGrpSpPr>
          <p:cNvPr id="3" name="Group 17"/>
          <p:cNvGrpSpPr/>
          <p:nvPr/>
        </p:nvGrpSpPr>
        <p:grpSpPr bwMode="gray">
          <a:xfrm>
            <a:off x="381003" y="2477263"/>
            <a:ext cx="8305795" cy="1699171"/>
            <a:chOff x="381003" y="2638801"/>
            <a:chExt cx="8305795" cy="1699171"/>
          </a:xfrm>
        </p:grpSpPr>
        <p:sp>
          <p:nvSpPr>
            <p:cNvPr id="17" name="Round Same Side Corner Rectangle 16"/>
            <p:cNvSpPr/>
            <p:nvPr/>
          </p:nvSpPr>
          <p:spPr bwMode="gray">
            <a:xfrm rot="16200000">
              <a:off x="1614677" y="1405127"/>
              <a:ext cx="1685546" cy="4152894"/>
            </a:xfrm>
            <a:prstGeom prst="round2SameRect">
              <a:avLst>
                <a:gd name="adj1" fmla="val 2821"/>
                <a:gd name="adj2" fmla="val 0"/>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itchFamily="34" charset="0"/>
              </a:endParaRPr>
            </a:p>
          </p:txBody>
        </p:sp>
        <p:sp>
          <p:nvSpPr>
            <p:cNvPr id="18" name="Round Same Side Corner Rectangle 17"/>
            <p:cNvSpPr/>
            <p:nvPr/>
          </p:nvSpPr>
          <p:spPr bwMode="gray">
            <a:xfrm rot="5400000">
              <a:off x="5767573" y="1405123"/>
              <a:ext cx="1685547" cy="4152903"/>
            </a:xfrm>
            <a:prstGeom prst="round2SameRect">
              <a:avLst>
                <a:gd name="adj1" fmla="val 3301"/>
                <a:gd name="adj2" fmla="val 0"/>
              </a:avLst>
            </a:prstGeom>
            <a:gradFill flip="none" rotWithShape="1">
              <a:gsLst>
                <a:gs pos="0">
                  <a:schemeClr val="accent1">
                    <a:lumMod val="20000"/>
                    <a:lumOff val="80000"/>
                  </a:schemeClr>
                </a:gs>
                <a:gs pos="100000">
                  <a:schemeClr val="bg1"/>
                </a:gs>
              </a:gsLst>
              <a:lin ang="8100000" scaled="1"/>
              <a:tileRect/>
            </a:gra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itchFamily="34" charset="0"/>
              </a:endParaRPr>
            </a:p>
          </p:txBody>
        </p:sp>
        <p:sp>
          <p:nvSpPr>
            <p:cNvPr id="19" name="Content Placeholder 2"/>
            <p:cNvSpPr txBox="1">
              <a:spLocks/>
            </p:cNvSpPr>
            <p:nvPr/>
          </p:nvSpPr>
          <p:spPr bwMode="gray">
            <a:xfrm>
              <a:off x="428366" y="2812726"/>
              <a:ext cx="4014481" cy="1245505"/>
            </a:xfrm>
            <a:prstGeom prst="rect">
              <a:avLst/>
            </a:prstGeom>
          </p:spPr>
          <p:txBody>
            <a:bodyPr lIns="0" tIns="0" rIns="0" bIns="0"/>
            <a:lstStyle>
              <a:lvl1pPr marL="230188" indent="-230188" algn="l" defTabSz="914400" rtl="0" eaLnBrk="1" latinLnBrk="0" hangingPunct="1">
                <a:spcBef>
                  <a:spcPct val="20000"/>
                </a:spcBef>
                <a:buClr>
                  <a:schemeClr val="tx2"/>
                </a:buClr>
                <a:buFont typeface="Arial" pitchFamily="34" charset="0"/>
                <a:buChar char="•"/>
                <a:defRPr sz="2400" kern="1200">
                  <a:solidFill>
                    <a:schemeClr val="bg2"/>
                  </a:solidFill>
                  <a:latin typeface="MetaNormalLF-Roman" pitchFamily="34" charset="0"/>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bg2"/>
                  </a:solidFill>
                  <a:latin typeface="MetaNormalLF-Roman"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2"/>
                  </a:solidFill>
                  <a:latin typeface="MetaNormalLF-Roman" pitchFamily="34" charset="0"/>
                  <a:ea typeface="+mn-ea"/>
                  <a:cs typeface="+mn-cs"/>
                </a:defRPr>
              </a:lvl3pPr>
              <a:lvl4pPr marL="1600200" indent="-228600" algn="l" defTabSz="914400" rtl="0" eaLnBrk="1" latinLnBrk="0" hangingPunct="1">
                <a:spcBef>
                  <a:spcPct val="20000"/>
                </a:spcBef>
                <a:buClr>
                  <a:schemeClr val="tx2"/>
                </a:buClr>
                <a:buFont typeface="Wingdings" pitchFamily="2" charset="2"/>
                <a:buChar char="§"/>
                <a:defRPr sz="1600" kern="1200">
                  <a:solidFill>
                    <a:schemeClr val="bg2"/>
                  </a:solidFill>
                  <a:latin typeface="MetaNormalLF-Roman"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r">
                <a:lnSpc>
                  <a:spcPct val="90000"/>
                </a:lnSpc>
                <a:spcBef>
                  <a:spcPts val="600"/>
                </a:spcBef>
                <a:buNone/>
              </a:pPr>
              <a:r>
                <a:rPr lang="en-US" sz="2000" dirty="0" smtClean="0">
                  <a:solidFill>
                    <a:schemeClr val="bg1"/>
                  </a:solidFill>
                  <a:latin typeface="Verdana" pitchFamily="34" charset="0"/>
                </a:rPr>
                <a:t>Storage Islands</a:t>
              </a:r>
            </a:p>
            <a:p>
              <a:pPr marL="0" indent="0" algn="r">
                <a:lnSpc>
                  <a:spcPct val="90000"/>
                </a:lnSpc>
                <a:spcBef>
                  <a:spcPts val="600"/>
                </a:spcBef>
                <a:buNone/>
              </a:pPr>
              <a:r>
                <a:rPr lang="en-US" sz="2000" dirty="0" smtClean="0">
                  <a:solidFill>
                    <a:schemeClr val="bg1"/>
                  </a:solidFill>
                  <a:latin typeface="Verdana" pitchFamily="34" charset="0"/>
                </a:rPr>
                <a:t>More Capacity, More Admins</a:t>
              </a:r>
            </a:p>
            <a:p>
              <a:pPr marL="0" indent="0" algn="r">
                <a:lnSpc>
                  <a:spcPct val="90000"/>
                </a:lnSpc>
                <a:spcBef>
                  <a:spcPts val="600"/>
                </a:spcBef>
                <a:buNone/>
              </a:pPr>
              <a:r>
                <a:rPr lang="en-US" sz="2000" dirty="0" smtClean="0">
                  <a:solidFill>
                    <a:schemeClr val="bg1"/>
                  </a:solidFill>
                  <a:latin typeface="Verdana" pitchFamily="34" charset="0"/>
                </a:rPr>
                <a:t>Performance Optimization</a:t>
              </a:r>
              <a:br>
                <a:rPr lang="en-US" sz="2000" dirty="0" smtClean="0">
                  <a:solidFill>
                    <a:schemeClr val="bg1"/>
                  </a:solidFill>
                  <a:latin typeface="Verdana" pitchFamily="34" charset="0"/>
                </a:rPr>
              </a:br>
              <a:r>
                <a:rPr lang="en-US" sz="2000" dirty="0" smtClean="0">
                  <a:solidFill>
                    <a:schemeClr val="bg1"/>
                  </a:solidFill>
                  <a:latin typeface="Verdana" pitchFamily="34" charset="0"/>
                </a:rPr>
                <a:t>“Whack-A-Mole”</a:t>
              </a:r>
              <a:endParaRPr lang="en-US" sz="2000" dirty="0">
                <a:solidFill>
                  <a:schemeClr val="bg1"/>
                </a:solidFill>
                <a:latin typeface="Verdana" pitchFamily="34" charset="0"/>
              </a:endParaRPr>
            </a:p>
          </p:txBody>
        </p:sp>
        <p:sp>
          <p:nvSpPr>
            <p:cNvPr id="20" name="Content Placeholder 2"/>
            <p:cNvSpPr txBox="1">
              <a:spLocks/>
            </p:cNvSpPr>
            <p:nvPr/>
          </p:nvSpPr>
          <p:spPr bwMode="gray">
            <a:xfrm>
              <a:off x="4650419" y="2812726"/>
              <a:ext cx="3962399" cy="1525246"/>
            </a:xfrm>
            <a:prstGeom prst="rect">
              <a:avLst/>
            </a:prstGeom>
          </p:spPr>
          <p:txBody>
            <a:bodyPr lIns="0" tIns="0" rIns="0" bIns="0"/>
            <a:lstStyle>
              <a:lvl1pPr marL="230188" indent="-230188" algn="l" defTabSz="914400" rtl="0" eaLnBrk="1" latinLnBrk="0" hangingPunct="1">
                <a:spcBef>
                  <a:spcPct val="20000"/>
                </a:spcBef>
                <a:buClr>
                  <a:schemeClr val="tx2"/>
                </a:buClr>
                <a:buFont typeface="Arial" pitchFamily="34" charset="0"/>
                <a:buChar char="•"/>
                <a:defRPr sz="2400" kern="1200">
                  <a:solidFill>
                    <a:schemeClr val="bg2"/>
                  </a:solidFill>
                  <a:latin typeface="MetaNormalLF-Roman" pitchFamily="34" charset="0"/>
                  <a:ea typeface="+mn-ea"/>
                  <a:cs typeface="+mn-cs"/>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bg2"/>
                  </a:solidFill>
                  <a:latin typeface="MetaNormalLF-Roman"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2"/>
                  </a:solidFill>
                  <a:latin typeface="MetaNormalLF-Roman" pitchFamily="34" charset="0"/>
                  <a:ea typeface="+mn-ea"/>
                  <a:cs typeface="+mn-cs"/>
                </a:defRPr>
              </a:lvl3pPr>
              <a:lvl4pPr marL="1600200" indent="-228600" algn="l" defTabSz="914400" rtl="0" eaLnBrk="1" latinLnBrk="0" hangingPunct="1">
                <a:spcBef>
                  <a:spcPct val="20000"/>
                </a:spcBef>
                <a:buClr>
                  <a:schemeClr val="tx2"/>
                </a:buClr>
                <a:buFont typeface="Wingdings" pitchFamily="2" charset="2"/>
                <a:buChar char="§"/>
                <a:defRPr sz="1600" kern="1200">
                  <a:solidFill>
                    <a:schemeClr val="bg2"/>
                  </a:solidFill>
                  <a:latin typeface="MetaNormalLF-Roman"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nSpc>
                  <a:spcPct val="90000"/>
                </a:lnSpc>
                <a:spcBef>
                  <a:spcPts val="600"/>
                </a:spcBef>
                <a:buNone/>
              </a:pPr>
              <a:r>
                <a:rPr lang="en-US" sz="2000" dirty="0" smtClean="0">
                  <a:solidFill>
                    <a:schemeClr val="tx1"/>
                  </a:solidFill>
                  <a:latin typeface="Verdana" pitchFamily="34" charset="0"/>
                </a:rPr>
                <a:t>One Storage Pool To 10+PB</a:t>
              </a:r>
            </a:p>
            <a:p>
              <a:pPr marL="0" indent="0">
                <a:lnSpc>
                  <a:spcPct val="90000"/>
                </a:lnSpc>
                <a:spcBef>
                  <a:spcPts val="600"/>
                </a:spcBef>
                <a:buNone/>
              </a:pPr>
              <a:r>
                <a:rPr lang="en-US" sz="2000" dirty="0" smtClean="0">
                  <a:solidFill>
                    <a:schemeClr val="tx1"/>
                  </a:solidFill>
                  <a:latin typeface="Verdana" pitchFamily="34" charset="0"/>
                </a:rPr>
                <a:t>More Capacity, Same Admins</a:t>
              </a:r>
            </a:p>
            <a:p>
              <a:pPr marL="0" indent="0">
                <a:lnSpc>
                  <a:spcPct val="90000"/>
                </a:lnSpc>
                <a:spcBef>
                  <a:spcPts val="600"/>
                </a:spcBef>
                <a:buNone/>
              </a:pPr>
              <a:r>
                <a:rPr lang="en-US" sz="2000" dirty="0" smtClean="0">
                  <a:solidFill>
                    <a:schemeClr val="tx1"/>
                  </a:solidFill>
                  <a:latin typeface="Verdana" pitchFamily="34" charset="0"/>
                </a:rPr>
                <a:t>Linear Performance Scalability</a:t>
              </a:r>
              <a:endParaRPr lang="en-US" sz="2000" dirty="0">
                <a:solidFill>
                  <a:schemeClr val="tx1"/>
                </a:solidFill>
                <a:latin typeface="Verdana" pitchFamily="34" charset="0"/>
              </a:endParaRPr>
            </a:p>
            <a:p>
              <a:pPr marL="0" indent="0">
                <a:lnSpc>
                  <a:spcPct val="90000"/>
                </a:lnSpc>
                <a:spcBef>
                  <a:spcPts val="600"/>
                </a:spcBef>
                <a:buNone/>
              </a:pPr>
              <a:endParaRPr lang="en-US" sz="2000" dirty="0">
                <a:solidFill>
                  <a:schemeClr val="tx1"/>
                </a:solidFill>
                <a:latin typeface="Verdana" pitchFamily="34" charset="0"/>
              </a:endParaRPr>
            </a:p>
          </p:txBody>
        </p:sp>
      </p:grpSp>
      <p:grpSp>
        <p:nvGrpSpPr>
          <p:cNvPr id="4" name="Group 22"/>
          <p:cNvGrpSpPr/>
          <p:nvPr/>
        </p:nvGrpSpPr>
        <p:grpSpPr bwMode="gray">
          <a:xfrm>
            <a:off x="381003" y="1419610"/>
            <a:ext cx="8318124" cy="774042"/>
            <a:chOff x="381003" y="1581148"/>
            <a:chExt cx="8318124" cy="774042"/>
          </a:xfrm>
        </p:grpSpPr>
        <p:sp>
          <p:nvSpPr>
            <p:cNvPr id="22" name="Round Same Side Corner Rectangle 21"/>
            <p:cNvSpPr/>
            <p:nvPr/>
          </p:nvSpPr>
          <p:spPr bwMode="gray">
            <a:xfrm>
              <a:off x="381003" y="1581148"/>
              <a:ext cx="4152900" cy="774042"/>
            </a:xfrm>
            <a:prstGeom prst="round2SameRect">
              <a:avLst>
                <a:gd name="adj1" fmla="val 2821"/>
                <a:gd name="adj2" fmla="val 0"/>
              </a:avLst>
            </a:prstGeom>
            <a:solidFill>
              <a:schemeClr val="tx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dirty="0" smtClean="0">
                  <a:latin typeface="Verdana" pitchFamily="34" charset="0"/>
                </a:rPr>
                <a:t>Scale Up, Manual</a:t>
              </a:r>
              <a:endParaRPr lang="en-US" sz="2800" dirty="0">
                <a:latin typeface="Verdana" pitchFamily="34" charset="0"/>
              </a:endParaRPr>
            </a:p>
          </p:txBody>
        </p:sp>
        <p:sp>
          <p:nvSpPr>
            <p:cNvPr id="23" name="Round Same Side Corner Rectangle 22"/>
            <p:cNvSpPr/>
            <p:nvPr/>
          </p:nvSpPr>
          <p:spPr bwMode="gray">
            <a:xfrm>
              <a:off x="4509234" y="1581148"/>
              <a:ext cx="4189893" cy="774042"/>
            </a:xfrm>
            <a:prstGeom prst="round2SameRect">
              <a:avLst>
                <a:gd name="adj1" fmla="val 2821"/>
                <a:gd name="adj2" fmla="val 0"/>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solidFill>
                  <a:latin typeface="Verdana" pitchFamily="34" charset="0"/>
                </a:rPr>
                <a:t>Scale Out, Automated</a:t>
              </a:r>
              <a:endParaRPr lang="en-US" sz="2800" dirty="0">
                <a:solidFill>
                  <a:schemeClr val="tx1"/>
                </a:solidFill>
                <a:latin typeface="Verdana" pitchFamily="34" charset="0"/>
              </a:endParaRPr>
            </a:p>
          </p:txBody>
        </p:sp>
      </p:grpSp>
    </p:spTree>
    <p:extLst>
      <p:ext uri="{BB962C8B-B14F-4D97-AF65-F5344CB8AC3E}">
        <p14:creationId xmlns:p14="http://schemas.microsoft.com/office/powerpoint/2010/main" val="117672154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mtClean="0"/>
              <a:t>EMC Isilon.</a:t>
            </a:r>
            <a:endParaRPr lang="en-US" dirty="0"/>
          </a:p>
        </p:txBody>
      </p:sp>
      <p:sp>
        <p:nvSpPr>
          <p:cNvPr id="2" name="Subtitle 1"/>
          <p:cNvSpPr>
            <a:spLocks noGrp="1"/>
          </p:cNvSpPr>
          <p:nvPr>
            <p:ph type="subTitle" idx="1"/>
          </p:nvPr>
        </p:nvSpPr>
        <p:spPr/>
        <p:txBody>
          <a:bodyPr/>
          <a:lstStyle/>
          <a:p>
            <a:r>
              <a:rPr lang="en-US" smtClean="0"/>
              <a:t>Record Scalability.</a:t>
            </a:r>
          </a:p>
          <a:p>
            <a:r>
              <a:rPr lang="en-US" smtClean="0"/>
              <a:t>Record Capacity.</a:t>
            </a:r>
          </a:p>
          <a:p>
            <a:r>
              <a:rPr lang="en-US" smtClean="0"/>
              <a:t>Remarkable Simplicity.</a:t>
            </a:r>
            <a:endParaRPr lang="en-US" dirty="0"/>
          </a:p>
        </p:txBody>
      </p:sp>
      <p:pic>
        <p:nvPicPr>
          <p:cNvPr id="6" name="Picture 5" descr="Isilon.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57200" y="400050"/>
            <a:ext cx="1828800" cy="42291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9757304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Big Data Transforms Life Sciences</a:t>
            </a:r>
            <a:endParaRPr lang="en-US" sz="2800" dirty="0"/>
          </a:p>
        </p:txBody>
      </p:sp>
      <p:sp>
        <p:nvSpPr>
          <p:cNvPr id="7" name="Content Placeholder 6"/>
          <p:cNvSpPr>
            <a:spLocks noGrp="1"/>
          </p:cNvSpPr>
          <p:nvPr>
            <p:ph sz="quarter" idx="13"/>
          </p:nvPr>
        </p:nvSpPr>
        <p:spPr>
          <a:xfrm>
            <a:off x="4962575" y="1200150"/>
            <a:ext cx="4028426" cy="3028300"/>
          </a:xfrm>
        </p:spPr>
        <p:txBody>
          <a:bodyPr/>
          <a:lstStyle/>
          <a:p>
            <a:pPr>
              <a:spcBef>
                <a:spcPts val="0"/>
              </a:spcBef>
            </a:pPr>
            <a:r>
              <a:rPr lang="en-US" sz="2200" dirty="0" smtClean="0"/>
              <a:t>Fast access to all data</a:t>
            </a:r>
          </a:p>
          <a:p>
            <a:pPr lvl="1">
              <a:spcBef>
                <a:spcPts val="0"/>
              </a:spcBef>
            </a:pPr>
            <a:r>
              <a:rPr lang="en-US" dirty="0" smtClean="0"/>
              <a:t>Scale to 12PB with linear performance</a:t>
            </a:r>
          </a:p>
          <a:p>
            <a:pPr>
              <a:buFont typeface="Arial" pitchFamily="34" charset="0"/>
              <a:buChar char="•"/>
            </a:pPr>
            <a:r>
              <a:rPr lang="en-US" sz="2200" dirty="0" smtClean="0"/>
              <a:t>Collaborate on groundbreaking research</a:t>
            </a:r>
            <a:endParaRPr lang="en-US" sz="2200" dirty="0"/>
          </a:p>
          <a:p>
            <a:pPr lvl="1">
              <a:buFont typeface="Arial" pitchFamily="34" charset="0"/>
              <a:buChar char="•"/>
            </a:pPr>
            <a:r>
              <a:rPr lang="en-US" dirty="0" smtClean="0"/>
              <a:t>Discover new treatments</a:t>
            </a:r>
          </a:p>
          <a:p>
            <a:pPr lvl="1">
              <a:buFont typeface="Arial" pitchFamily="34" charset="0"/>
              <a:buChar char="•"/>
            </a:pPr>
            <a:r>
              <a:rPr lang="en-US" dirty="0" smtClean="0"/>
              <a:t>Reduce the spread of disease</a:t>
            </a:r>
          </a:p>
          <a:p>
            <a:endParaRPr lang="en-US" dirty="0"/>
          </a:p>
        </p:txBody>
      </p:sp>
      <p:sp>
        <p:nvSpPr>
          <p:cNvPr id="9" name="Content Placeholder 2"/>
          <p:cNvSpPr txBox="1">
            <a:spLocks/>
          </p:cNvSpPr>
          <p:nvPr/>
        </p:nvSpPr>
        <p:spPr>
          <a:xfrm>
            <a:off x="271382" y="3714750"/>
            <a:ext cx="4691192" cy="914400"/>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500" i="1" dirty="0" smtClean="0">
                <a:solidFill>
                  <a:schemeClr val="tx2"/>
                </a:solidFill>
                <a:latin typeface="+mn-lt"/>
              </a:rPr>
              <a:t>“</a:t>
            </a:r>
            <a:r>
              <a:rPr lang="en-US" sz="1500" i="1" dirty="0" smtClean="0">
                <a:solidFill>
                  <a:schemeClr val="tx2"/>
                </a:solidFill>
                <a:latin typeface="Verdana" pitchFamily="34" charset="0"/>
                <a:cs typeface="Arial" pitchFamily="34" charset="0"/>
              </a:rPr>
              <a:t>We’ve been able to grow a single file system to a PB in less than a year &amp; maintain the throughput necessary to advance our research</a:t>
            </a:r>
            <a:r>
              <a:rPr lang="en-US" sz="1500" i="1" dirty="0" smtClean="0">
                <a:solidFill>
                  <a:schemeClr val="tx2"/>
                </a:solidFill>
                <a:latin typeface="+mn-lt"/>
              </a:rPr>
              <a:t>.”</a:t>
            </a:r>
            <a:r>
              <a:rPr kumimoji="0" lang="en-US" sz="1500" b="0" i="0" u="none" strike="noStrike" kern="1200" cap="none" spc="0" normalizeH="0" baseline="0" noProof="0" dirty="0" smtClean="0">
                <a:ln>
                  <a:noFill/>
                </a:ln>
                <a:solidFill>
                  <a:srgbClr val="7F7F7F"/>
                </a:solidFill>
                <a:effectLst/>
                <a:uLnTx/>
                <a:uFillTx/>
                <a:latin typeface="MetaNormalLF-Roman"/>
                <a:cs typeface="Arial"/>
              </a:rPr>
              <a:t>           </a:t>
            </a:r>
            <a:endParaRPr kumimoji="0" lang="en-US" sz="1500" b="0" i="0" u="none" strike="noStrike" kern="1200" cap="none" spc="0" normalizeH="0" baseline="0" noProof="0" dirty="0">
              <a:ln>
                <a:noFill/>
              </a:ln>
              <a:solidFill>
                <a:srgbClr val="4D4D4D"/>
              </a:solidFill>
              <a:effectLst/>
              <a:uLnTx/>
              <a:uFillTx/>
              <a:latin typeface="MetaNormalLF-Roman"/>
              <a:cs typeface="Arial"/>
            </a:endParaRPr>
          </a:p>
        </p:txBody>
      </p:sp>
      <p:pic>
        <p:nvPicPr>
          <p:cNvPr id="8" name="Picture 7" descr="broadbanne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61064" y="179849"/>
            <a:ext cx="2032933" cy="63939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6812" y="986369"/>
            <a:ext cx="3795999" cy="2743200"/>
          </a:xfrm>
          <a:prstGeom prst="rect">
            <a:avLst/>
          </a:prstGeom>
        </p:spPr>
      </p:pic>
    </p:spTree>
    <p:extLst>
      <p:ext uri="{BB962C8B-B14F-4D97-AF65-F5344CB8AC3E}">
        <p14:creationId xmlns:p14="http://schemas.microsoft.com/office/powerpoint/2010/main" val="11435165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laika_logo.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12098" y="133350"/>
            <a:ext cx="1122302" cy="572749"/>
          </a:xfrm>
          <a:prstGeom prst="rect">
            <a:avLst/>
          </a:prstGeom>
          <a:noFill/>
          <a:ln>
            <a:noFill/>
          </a:ln>
        </p:spPr>
      </p:pic>
      <p:sp>
        <p:nvSpPr>
          <p:cNvPr id="2" name="Title 1"/>
          <p:cNvSpPr>
            <a:spLocks noGrp="1"/>
          </p:cNvSpPr>
          <p:nvPr>
            <p:ph type="title"/>
          </p:nvPr>
        </p:nvSpPr>
        <p:spPr/>
        <p:txBody>
          <a:bodyPr/>
          <a:lstStyle/>
          <a:p>
            <a:r>
              <a:rPr lang="en-US" sz="2800" dirty="0" smtClean="0"/>
              <a:t>Big Data Transforms Movie Production</a:t>
            </a:r>
            <a:endParaRPr lang="en-US" sz="2800" dirty="0"/>
          </a:p>
        </p:txBody>
      </p:sp>
      <p:sp>
        <p:nvSpPr>
          <p:cNvPr id="7" name="Content Placeholder 6"/>
          <p:cNvSpPr>
            <a:spLocks noGrp="1"/>
          </p:cNvSpPr>
          <p:nvPr>
            <p:ph sz="quarter" idx="13"/>
          </p:nvPr>
        </p:nvSpPr>
        <p:spPr>
          <a:xfrm>
            <a:off x="5029200" y="1200150"/>
            <a:ext cx="3727665" cy="2590800"/>
          </a:xfrm>
        </p:spPr>
        <p:txBody>
          <a:bodyPr/>
          <a:lstStyle/>
          <a:p>
            <a:pPr>
              <a:spcBef>
                <a:spcPts val="0"/>
              </a:spcBef>
            </a:pPr>
            <a:r>
              <a:rPr lang="en-US" sz="2200" dirty="0" smtClean="0"/>
              <a:t>Improve collaboration and efficiency</a:t>
            </a:r>
          </a:p>
          <a:p>
            <a:pPr>
              <a:buFont typeface="Arial" pitchFamily="34" charset="0"/>
              <a:buChar char="•"/>
            </a:pPr>
            <a:r>
              <a:rPr lang="en-US" sz="2200" dirty="0" smtClean="0"/>
              <a:t>Accelerate project completion</a:t>
            </a:r>
          </a:p>
          <a:p>
            <a:pPr>
              <a:buFont typeface="Arial" pitchFamily="34" charset="0"/>
              <a:buChar char="•"/>
            </a:pPr>
            <a:r>
              <a:rPr lang="en-US" sz="2200" dirty="0" smtClean="0"/>
              <a:t>Enable maximum data availability</a:t>
            </a:r>
          </a:p>
          <a:p>
            <a:endParaRPr lang="en-US" dirty="0"/>
          </a:p>
        </p:txBody>
      </p:sp>
      <p:sp>
        <p:nvSpPr>
          <p:cNvPr id="9" name="Content Placeholder 2"/>
          <p:cNvSpPr txBox="1">
            <a:spLocks/>
          </p:cNvSpPr>
          <p:nvPr/>
        </p:nvSpPr>
        <p:spPr>
          <a:xfrm>
            <a:off x="304800" y="3714750"/>
            <a:ext cx="4572000" cy="914400"/>
          </a:xfrm>
          <a:prstGeom prst="rect">
            <a:avLst/>
          </a:prstGeom>
        </p:spPr>
        <p:txBody>
          <a:bodyPr lIns="0" tIns="0" rIns="0" bIns="0" anchor="ct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6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6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6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6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Clr>
                <a:srgbClr val="3892D0"/>
              </a:buClr>
              <a:buNone/>
              <a:defRPr/>
            </a:pPr>
            <a:r>
              <a:rPr lang="en-US" sz="1400" i="1" dirty="0" smtClean="0">
                <a:solidFill>
                  <a:schemeClr val="tx2"/>
                </a:solidFill>
                <a:latin typeface="+mn-lt"/>
              </a:rPr>
              <a:t>“</a:t>
            </a:r>
            <a:r>
              <a:rPr lang="en-US" sz="1400" i="1" dirty="0" smtClean="0">
                <a:solidFill>
                  <a:schemeClr val="tx2"/>
                </a:solidFill>
                <a:latin typeface="Verdana" pitchFamily="34" charset="0"/>
                <a:cs typeface="Arial" pitchFamily="34" charset="0"/>
              </a:rPr>
              <a:t>With </a:t>
            </a:r>
            <a:r>
              <a:rPr lang="en-US" sz="1400" i="1" dirty="0" err="1">
                <a:solidFill>
                  <a:schemeClr val="tx2"/>
                </a:solidFill>
                <a:latin typeface="Verdana" pitchFamily="34" charset="0"/>
                <a:cs typeface="Arial" pitchFamily="34" charset="0"/>
              </a:rPr>
              <a:t>Isilon</a:t>
            </a:r>
            <a:r>
              <a:rPr lang="en-US" sz="1400" i="1" dirty="0">
                <a:solidFill>
                  <a:schemeClr val="tx2"/>
                </a:solidFill>
                <a:latin typeface="Verdana" pitchFamily="34" charset="0"/>
                <a:cs typeface="Arial" pitchFamily="34" charset="0"/>
              </a:rPr>
              <a:t>, leading-edge studios can scale performance and capacity in-line with changing project demands, accelerating productivity, while minimizing </a:t>
            </a:r>
            <a:r>
              <a:rPr lang="en-US" sz="1400" i="1" dirty="0" smtClean="0">
                <a:solidFill>
                  <a:schemeClr val="tx2"/>
                </a:solidFill>
                <a:latin typeface="Verdana" pitchFamily="34" charset="0"/>
                <a:cs typeface="Arial" pitchFamily="34" charset="0"/>
              </a:rPr>
              <a:t>costs</a:t>
            </a:r>
            <a:r>
              <a:rPr lang="en-US" sz="1400" i="1" dirty="0" smtClean="0">
                <a:solidFill>
                  <a:schemeClr val="tx2"/>
                </a:solidFill>
                <a:latin typeface="+mn-lt"/>
              </a:rPr>
              <a:t>.”</a:t>
            </a:r>
            <a:r>
              <a:rPr kumimoji="0" lang="en-US" sz="1400" b="0" i="0" u="none" strike="noStrike" kern="1200" cap="none" spc="0" normalizeH="0" baseline="0" noProof="0" dirty="0" smtClean="0">
                <a:ln>
                  <a:noFill/>
                </a:ln>
                <a:solidFill>
                  <a:srgbClr val="7F7F7F"/>
                </a:solidFill>
                <a:effectLst/>
                <a:uLnTx/>
                <a:uFillTx/>
                <a:latin typeface="MetaNormalLF-Roman"/>
                <a:ea typeface="+mn-ea"/>
                <a:cs typeface="Arial"/>
              </a:rPr>
              <a:t>           </a:t>
            </a:r>
            <a:endParaRPr kumimoji="0" lang="en-US" sz="1200" b="0" i="0" u="none" strike="noStrike" kern="1200" cap="none" spc="0" normalizeH="0" baseline="0" noProof="0" dirty="0">
              <a:ln>
                <a:noFill/>
              </a:ln>
              <a:solidFill>
                <a:srgbClr val="4D4D4D"/>
              </a:solidFill>
              <a:effectLst/>
              <a:uLnTx/>
              <a:uFillTx/>
              <a:latin typeface="MetaNormalLF-Roman"/>
              <a:ea typeface="+mn-ea"/>
              <a:cs typeface="Arial"/>
            </a:endParaRP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8916" y="976216"/>
            <a:ext cx="4381684" cy="2738534"/>
          </a:xfrm>
          <a:prstGeom prst="rect">
            <a:avLst/>
          </a:prstGeom>
          <a:ln>
            <a:noFill/>
          </a:ln>
          <a:effectLst>
            <a:softEdge rad="112500"/>
          </a:effectLst>
        </p:spPr>
      </p:pic>
    </p:spTree>
    <p:extLst>
      <p:ext uri="{BB962C8B-B14F-4D97-AF65-F5344CB8AC3E}">
        <p14:creationId xmlns:p14="http://schemas.microsoft.com/office/powerpoint/2010/main" val="10132604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2012%2016x9%20external%20new%20font%20template[1]">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2012%2016x9%20external%20new%20font%20template[1]</Template>
  <TotalTime>472</TotalTime>
  <Words>6471</Words>
  <Application>Microsoft Macintosh PowerPoint</Application>
  <PresentationFormat>On-screen Show (16:9)</PresentationFormat>
  <Paragraphs>672</Paragraphs>
  <Slides>45</Slides>
  <Notes>43</Notes>
  <HiddenSlides>8</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2012%2016x9%20external%20new%20font%20template[1]</vt:lpstr>
      <vt:lpstr>PowerPoint Presentation</vt:lpstr>
      <vt:lpstr>What’s Driving The Data Deluge?</vt:lpstr>
      <vt:lpstr>How Can Big Data Transform Your Business?</vt:lpstr>
      <vt:lpstr>Big Data Transforms Retail Banking</vt:lpstr>
      <vt:lpstr>The Journey To Big Data</vt:lpstr>
      <vt:lpstr>Big Data Apps Require Big Data Storage</vt:lpstr>
      <vt:lpstr>EMC Isilon.</vt:lpstr>
      <vt:lpstr>Big Data Transforms Life Sciences</vt:lpstr>
      <vt:lpstr>Big Data Transforms Movie Production</vt:lpstr>
      <vt:lpstr>Record File System IO Performance</vt:lpstr>
      <vt:lpstr>Record File System Capacity</vt:lpstr>
      <vt:lpstr>A New Approach For Distributed Big Data </vt:lpstr>
      <vt:lpstr>EMC Atmos.</vt:lpstr>
      <vt:lpstr>Big Data Transforms Online Auctions</vt:lpstr>
      <vt:lpstr>EMC Atmos</vt:lpstr>
      <vt:lpstr>EMC Atmos Deployment Models</vt:lpstr>
      <vt:lpstr>Big Data Apps Require Big Data Analytics</vt:lpstr>
      <vt:lpstr>EMC Greenplum Database</vt:lpstr>
      <vt:lpstr>Big Data Transforms Utilities</vt:lpstr>
      <vt:lpstr>EMC Greenplum HD</vt:lpstr>
      <vt:lpstr>EMC Enterprise Hadoop Solution</vt:lpstr>
      <vt:lpstr>Big Data Transforms Experience Analytics</vt:lpstr>
      <vt:lpstr>And It’s Open Too</vt:lpstr>
      <vt:lpstr>Greenplum Deployment Choice, Flexibility</vt:lpstr>
      <vt:lpstr>The Journey To Big Data</vt:lpstr>
      <vt:lpstr>Greenplum: Not Just About Technology</vt:lpstr>
      <vt:lpstr>Old Analytic Processes</vt:lpstr>
      <vt:lpstr>Shouldn’t Collaboration Work More Like Facebook ?</vt:lpstr>
      <vt:lpstr>New Analytic Processes Are Different</vt:lpstr>
      <vt:lpstr>The Organization Must Evolve From This…</vt:lpstr>
      <vt:lpstr>To A Data Science Team</vt:lpstr>
      <vt:lpstr>Greenplum Chorus Makes It Possible</vt:lpstr>
      <vt:lpstr>EMC Greenplum Delivers Agile Analytics</vt:lpstr>
      <vt:lpstr>In A Single Unified Analytics Platform</vt:lpstr>
      <vt:lpstr>The Journey To Big Data</vt:lpstr>
      <vt:lpstr>Predictive. Embedded.</vt:lpstr>
      <vt:lpstr>xCP: Driving Insight To Action</vt:lpstr>
      <vt:lpstr>Get Big Data Ready</vt:lpstr>
      <vt:lpstr>Big Data Transforms Relationship Management</vt:lpstr>
      <vt:lpstr>The Big Data Stack</vt:lpstr>
      <vt:lpstr>Summary and Next Steps</vt:lpstr>
      <vt:lpstr>PowerPoint Presentation</vt:lpstr>
      <vt:lpstr>PowerPoint Presentation</vt:lpstr>
      <vt:lpstr>Data Science Training and Certification</vt:lpstr>
      <vt:lpstr>Getting Started: Greenplum Analytics Labs</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EMC STRATEGY</dc:title>
  <dc:creator>EMC</dc:creator>
  <cp:lastModifiedBy>Rhonda Baldwin</cp:lastModifiedBy>
  <cp:revision>98</cp:revision>
  <dcterms:created xsi:type="dcterms:W3CDTF">2011-12-22T15:14:46Z</dcterms:created>
  <dcterms:modified xsi:type="dcterms:W3CDTF">2012-07-23T16:31:57Z</dcterms:modified>
</cp:coreProperties>
</file>